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0"/>
  </p:notesMasterIdLst>
  <p:handoutMasterIdLst>
    <p:handoutMasterId r:id="rId31"/>
  </p:handoutMasterIdLst>
  <p:sldIdLst>
    <p:sldId id="267" r:id="rId3"/>
    <p:sldId id="268" r:id="rId4"/>
    <p:sldId id="269" r:id="rId5"/>
    <p:sldId id="270" r:id="rId6"/>
    <p:sldId id="271" r:id="rId7"/>
    <p:sldId id="272" r:id="rId8"/>
    <p:sldId id="278" r:id="rId9"/>
    <p:sldId id="274" r:id="rId10"/>
    <p:sldId id="275" r:id="rId11"/>
    <p:sldId id="279" r:id="rId12"/>
    <p:sldId id="280"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286" r:id="rId28"/>
    <p:sldId id="30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114" y="27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9A591099-7EBE-4D12-B880-CCA6B38B92A6}" type="datetimeFigureOut">
              <a:rPr lang="en-US" altLang="zh-CN" smtClean="0">
                <a:ea typeface="Microsoft YaHei UI" panose="020B0503020204020204" pitchFamily="34" charset="-122"/>
              </a:rPr>
              <a:t>11/12/2016</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63A36C10-A9D4-4995-9BAF-95FBD77A724B}" type="slidenum">
              <a:rPr lang="zh-CN" smtClean="0">
                <a:ea typeface="Microsoft YaHei UI" panose="020B0503020204020204" pitchFamily="34" charset="-122"/>
              </a:r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70CF4299-1721-48C6-878D-74296BE00D21}" type="datetimeFigureOut">
              <a:rPr lang="en-US" altLang="zh-CN" smtClean="0"/>
              <a:pPr/>
              <a:t>11/12/2016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23AEF9EC-8318-4FF6-847E-A85BBD2B7E49}" type="slidenum">
              <a:rPr lang="en-US" altLang="zh-CN" smtClean="0"/>
              <a:pPr/>
              <a:t>‹#›</a:t>
            </a:fld>
            <a:endParaRPr lang="en-US" altLang="zh-CN" dirty="0"/>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09600" y="261254"/>
            <a:ext cx="8226490" cy="3083767"/>
          </a:xfrm>
        </p:spPr>
        <p:txBody>
          <a:bodyPr anchor="b">
            <a:normAutofit/>
          </a:bodyPr>
          <a:lstStyle>
            <a:lvl1pPr algn="l" latinLnBrk="0">
              <a:lnSpc>
                <a:spcPct val="80000"/>
              </a:lnSpc>
              <a:defRPr lang="zh-CN" sz="7200">
                <a:solidFill>
                  <a:schemeClr val="tx1"/>
                </a:solidFill>
              </a:defRPr>
            </a:lvl1pPr>
          </a:lstStyle>
          <a:p>
            <a:r>
              <a:rPr lang="zh-CN" altLang="en-US"/>
              <a:t>单击此处编辑母版标题样式</a:t>
            </a:r>
            <a:endParaRPr lang="zh-CN" dirty="0"/>
          </a:p>
        </p:txBody>
      </p:sp>
      <p:sp>
        <p:nvSpPr>
          <p:cNvPr id="3" name="副标题 2"/>
          <p:cNvSpPr>
            <a:spLocks noGrp="1"/>
          </p:cNvSpPr>
          <p:nvPr>
            <p:ph type="subTitle" idx="1"/>
          </p:nvPr>
        </p:nvSpPr>
        <p:spPr>
          <a:xfrm>
            <a:off x="609600" y="3345021"/>
            <a:ext cx="8229600" cy="1371600"/>
          </a:xfrm>
        </p:spPr>
        <p:txBody>
          <a:bodyPr/>
          <a:lstStyle>
            <a:lvl1pPr marL="0" indent="0" algn="l" latinLnBrk="0">
              <a:spcBef>
                <a:spcPts val="1200"/>
              </a:spcBef>
              <a:buNone/>
              <a:defRPr lang="zh-CN" sz="2400">
                <a:solidFill>
                  <a:schemeClr val="accent1"/>
                </a:solidFill>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a:t>单击以编辑母版副标题样式</a:t>
            </a:r>
            <a:endParaRPr lang="zh-CN"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49580562-E361-4901-81A9-DC99371C70DE}" type="datetime1">
              <a:t>2016/11/12</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50680" y="365125"/>
            <a:ext cx="1645920" cy="5811838"/>
          </a:xfrm>
        </p:spPr>
        <p:txBody>
          <a:bodyPr vert="eaVert"/>
          <a:lstStyle>
            <a:lvl1pPr latinLnBrk="0">
              <a:defRPr lang="zh-CN"/>
            </a:lvl1pPr>
          </a:lstStyle>
          <a:p>
            <a:r>
              <a:rPr lang="zh-CN" altLang="en-US"/>
              <a:t>单击此处编辑母版标题样式</a:t>
            </a:r>
            <a:endParaRPr lang="zh-CN"/>
          </a:p>
        </p:txBody>
      </p:sp>
      <p:sp>
        <p:nvSpPr>
          <p:cNvPr id="3" name="竖排文字占位符 2"/>
          <p:cNvSpPr>
            <a:spLocks noGrp="1"/>
          </p:cNvSpPr>
          <p:nvPr>
            <p:ph type="body" orient="vert" idx="1"/>
          </p:nvPr>
        </p:nvSpPr>
        <p:spPr>
          <a:xfrm>
            <a:off x="1295400" y="365125"/>
            <a:ext cx="7624664"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FA3E088F-5C71-4C3B-A46F-E5E332BBC3D1}" type="datetime1">
              <a:t>2016/11/12</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46F79E80-105D-4CD8-AF07-4CEB9B9063CC}" type="datetime1">
              <a:t>2016/11/12</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2648" y="265176"/>
            <a:ext cx="8229600" cy="3081528"/>
          </a:xfrm>
        </p:spPr>
        <p:txBody>
          <a:bodyPr anchor="b">
            <a:normAutofit/>
          </a:bodyPr>
          <a:lstStyle>
            <a:lvl1pPr latinLnBrk="0">
              <a:defRPr lang="zh-CN" sz="5400"/>
            </a:lvl1pPr>
          </a:lstStyle>
          <a:p>
            <a:r>
              <a:rPr lang="zh-CN" altLang="en-US"/>
              <a:t>单击此处编辑母版标题样式</a:t>
            </a:r>
            <a:endParaRPr lang="zh-CN" dirty="0"/>
          </a:p>
        </p:txBody>
      </p:sp>
      <p:sp>
        <p:nvSpPr>
          <p:cNvPr id="3" name="文本占位符 2"/>
          <p:cNvSpPr>
            <a:spLocks noGrp="1"/>
          </p:cNvSpPr>
          <p:nvPr>
            <p:ph type="body" idx="1"/>
          </p:nvPr>
        </p:nvSpPr>
        <p:spPr>
          <a:xfrm>
            <a:off x="612648" y="3346704"/>
            <a:ext cx="8229600" cy="1371600"/>
          </a:xfrm>
        </p:spPr>
        <p:txBody>
          <a:bodyPr/>
          <a:lstStyle>
            <a:lvl1pPr marL="0" indent="0" latinLnBrk="0">
              <a:spcBef>
                <a:spcPts val="1200"/>
              </a:spcBef>
              <a:buNone/>
              <a:defRPr lang="zh-CN" sz="2400"/>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a:t>编辑母版文本样式</a:t>
            </a:r>
          </a:p>
        </p:txBody>
      </p:sp>
      <p:sp>
        <p:nvSpPr>
          <p:cNvPr id="4" name="日期占位符 3"/>
          <p:cNvSpPr>
            <a:spLocks noGrp="1"/>
          </p:cNvSpPr>
          <p:nvPr>
            <p:ph type="dt" sz="half" idx="10"/>
          </p:nvPr>
        </p:nvSpPr>
        <p:spPr/>
        <p:txBody>
          <a:bodyPr/>
          <a:lstStyle/>
          <a:p>
            <a:fld id="{059F2C64-0D63-44AF-997A-1B1FE1A96E19}" type="datetime1">
              <a:t>2016/11/12</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sz="half" idx="1"/>
          </p:nvPr>
        </p:nvSpPr>
        <p:spPr>
          <a:xfrm>
            <a:off x="1295401" y="1828800"/>
            <a:ext cx="4572000" cy="4348163"/>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内容占位符 3"/>
          <p:cNvSpPr>
            <a:spLocks noGrp="1"/>
          </p:cNvSpPr>
          <p:nvPr>
            <p:ph sz="half" idx="2"/>
          </p:nvPr>
        </p:nvSpPr>
        <p:spPr>
          <a:xfrm>
            <a:off x="6324599" y="1828800"/>
            <a:ext cx="4572000" cy="4348163"/>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800"/>
            </a:lvl6pPr>
            <a:lvl7pPr latinLnBrk="0">
              <a:defRPr lang="zh-CN" sz="1800"/>
            </a:lvl7pPr>
            <a:lvl8pPr latinLnBrk="0">
              <a:defRPr lang="zh-CN" sz="1800"/>
            </a:lvl8pPr>
            <a:lvl9pPr latinLnBrk="0">
              <a:defRPr lang="zh-CN"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日期占位符 4"/>
          <p:cNvSpPr>
            <a:spLocks noGrp="1"/>
          </p:cNvSpPr>
          <p:nvPr>
            <p:ph type="dt" sz="half" idx="10"/>
          </p:nvPr>
        </p:nvSpPr>
        <p:spPr/>
        <p:txBody>
          <a:bodyPr/>
          <a:lstStyle/>
          <a:p>
            <a:fld id="{993EA110-C81D-4C5F-84B3-B5F5E7416EB9}" type="datetime1">
              <a:t>2016/11/12</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文本占位符 2"/>
          <p:cNvSpPr>
            <a:spLocks noGrp="1"/>
          </p:cNvSpPr>
          <p:nvPr>
            <p:ph type="body" idx="1"/>
          </p:nvPr>
        </p:nvSpPr>
        <p:spPr>
          <a:xfrm>
            <a:off x="1298448" y="1627258"/>
            <a:ext cx="4572000" cy="68580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298448" y="2331720"/>
            <a:ext cx="4572000" cy="384048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5" name="文本占位符 4"/>
          <p:cNvSpPr>
            <a:spLocks noGrp="1"/>
          </p:cNvSpPr>
          <p:nvPr>
            <p:ph type="body" sz="quarter" idx="3"/>
          </p:nvPr>
        </p:nvSpPr>
        <p:spPr>
          <a:xfrm>
            <a:off x="6327648" y="1627258"/>
            <a:ext cx="4572000" cy="685800"/>
          </a:xfrm>
        </p:spPr>
        <p:txBody>
          <a:bodyPr anchor="ctr">
            <a:normAutofit/>
          </a:bodyPr>
          <a:lstStyle>
            <a:lvl1pPr marL="0" indent="0" latinLnBrk="0">
              <a:spcBef>
                <a:spcPts val="0"/>
              </a:spcBef>
              <a:buNone/>
              <a:defRPr lang="zh-CN" sz="2000" b="0">
                <a:solidFill>
                  <a:schemeClr val="accent1"/>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327648" y="2331720"/>
            <a:ext cx="4572000" cy="384048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600"/>
            </a:lvl6pPr>
            <a:lvl7pPr latinLnBrk="0">
              <a:defRPr lang="zh-CN" sz="1600"/>
            </a:lvl7pPr>
            <a:lvl8pPr latinLnBrk="0">
              <a:defRPr lang="zh-CN" sz="1600"/>
            </a:lvl8pPr>
            <a:lvl9pPr latinLnBrk="0">
              <a:defRPr lang="zh-CN"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6"/>
          <p:cNvSpPr>
            <a:spLocks noGrp="1"/>
          </p:cNvSpPr>
          <p:nvPr>
            <p:ph type="dt" sz="half" idx="10"/>
          </p:nvPr>
        </p:nvSpPr>
        <p:spPr/>
        <p:txBody>
          <a:bodyPr/>
          <a:lstStyle/>
          <a:p>
            <a:fld id="{4C8EC5ED-4C80-4726-926C-338D85485045}" type="datetime1">
              <a:t>2016/11/12</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日期占位符 2"/>
          <p:cNvSpPr>
            <a:spLocks noGrp="1"/>
          </p:cNvSpPr>
          <p:nvPr>
            <p:ph type="dt" sz="half" idx="10"/>
          </p:nvPr>
        </p:nvSpPr>
        <p:spPr/>
        <p:txBody>
          <a:bodyPr/>
          <a:lstStyle/>
          <a:p>
            <a:fld id="{88647976-C764-44D0-930D-1AC5846C8450}" type="datetime1">
              <a:t>2016/11/12</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FA5702-ECF8-4274-B6BF-9D5EEBC26FE5}" type="datetime1">
              <a:t>2016/11/12</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7979330" y="457200"/>
            <a:ext cx="3603070" cy="1554480"/>
          </a:xfrm>
        </p:spPr>
        <p:txBody>
          <a:bodyPr anchor="b"/>
          <a:lstStyle>
            <a:lvl1pPr latinLnBrk="0">
              <a:defRPr lang="zh-CN" sz="3200"/>
            </a:lvl1pPr>
          </a:lstStyle>
          <a:p>
            <a:r>
              <a:rPr lang="zh-CN" altLang="en-US"/>
              <a:t>单击此处编辑母版标题样式</a:t>
            </a:r>
            <a:endParaRPr lang="zh-CN"/>
          </a:p>
        </p:txBody>
      </p:sp>
      <p:sp>
        <p:nvSpPr>
          <p:cNvPr id="3" name="内容占位符 2"/>
          <p:cNvSpPr>
            <a:spLocks noGrp="1"/>
          </p:cNvSpPr>
          <p:nvPr>
            <p:ph idx="1"/>
          </p:nvPr>
        </p:nvSpPr>
        <p:spPr>
          <a:xfrm>
            <a:off x="606490" y="685800"/>
            <a:ext cx="610222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2000"/>
            </a:lvl6pPr>
            <a:lvl7pPr latinLnBrk="0">
              <a:defRPr lang="zh-CN" sz="2000"/>
            </a:lvl7pPr>
            <a:lvl8pPr latinLnBrk="0">
              <a:defRPr lang="zh-CN" sz="2000"/>
            </a:lvl8pPr>
            <a:lvl9pPr latinLnBrk="0">
              <a:defRPr lang="zh-CN"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7979330" y="2101850"/>
            <a:ext cx="3603070" cy="1828800"/>
          </a:xfrm>
        </p:spPr>
        <p:txBody>
          <a:bodyPr/>
          <a:lstStyle>
            <a:lvl1pPr marL="0" indent="0" latinLnBrk="0">
              <a:spcBef>
                <a:spcPts val="1200"/>
              </a:spcBef>
              <a:buNone/>
              <a:defRPr lang="zh-CN" sz="16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0566C6A-A83C-4E27-990F-89F11F779CE0}" type="datetime1">
              <a:t>2016/11/12</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E31375A4-56A4-47D6-9801-1991572033F7}" type="slidenum">
              <a:t>‹#›</a:t>
            </a:fld>
            <a:endParaRPr lang="zh-CN"/>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题注">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dirty="0">
              <a:ea typeface="Microsoft YaHei UI" panose="020B0503020204020204" pitchFamily="34" charset="-122"/>
            </a:endParaRPr>
          </a:p>
        </p:txBody>
      </p:sp>
      <p:sp>
        <p:nvSpPr>
          <p:cNvPr id="2" name="标题 1"/>
          <p:cNvSpPr>
            <a:spLocks noGrp="1"/>
          </p:cNvSpPr>
          <p:nvPr>
            <p:ph type="title"/>
          </p:nvPr>
        </p:nvSpPr>
        <p:spPr>
          <a:xfrm>
            <a:off x="7982712" y="457200"/>
            <a:ext cx="3602736" cy="1554480"/>
          </a:xfrm>
        </p:spPr>
        <p:txBody>
          <a:bodyPr anchor="b"/>
          <a:lstStyle>
            <a:lvl1pPr latinLnBrk="0">
              <a:defRPr lang="zh-CN" sz="3200"/>
            </a:lvl1pPr>
          </a:lstStyle>
          <a:p>
            <a:r>
              <a:rPr lang="zh-CN" altLang="en-US"/>
              <a:t>单击此处编辑母版标题样式</a:t>
            </a:r>
            <a:endParaRPr lang="zh-CN"/>
          </a:p>
        </p:txBody>
      </p:sp>
      <p:sp>
        <p:nvSpPr>
          <p:cNvPr id="3" name="图片占位符 2"/>
          <p:cNvSpPr>
            <a:spLocks noGrp="1"/>
          </p:cNvSpPr>
          <p:nvPr>
            <p:ph type="pic" idx="1"/>
          </p:nvPr>
        </p:nvSpPr>
        <p:spPr>
          <a:xfrm>
            <a:off x="0" y="-1"/>
            <a:ext cx="7315200" cy="6858000"/>
          </a:xfrm>
        </p:spPr>
        <p:txBody>
          <a:bodyPr tIns="457200">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7982712" y="2101850"/>
            <a:ext cx="3602736" cy="1828800"/>
          </a:xfrm>
        </p:spPr>
        <p:txBody>
          <a:bodyPr/>
          <a:lstStyle>
            <a:lvl1pPr marL="0" indent="0" latinLnBrk="0">
              <a:buNone/>
              <a:defRPr lang="zh-CN" sz="16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编辑母版文本样式</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latinLnBrk="0">
              <a:defRPr lang="zh-CN" sz="800">
                <a:solidFill>
                  <a:schemeClr val="accent1"/>
                </a:solidFill>
                <a:ea typeface="Microsoft YaHei UI" panose="020B0503020204020204" pitchFamily="34" charset="-122"/>
              </a:defRPr>
            </a:lvl1pPr>
          </a:lstStyle>
          <a:p>
            <a:fld id="{D14E86EA-95E3-4DA0-97E2-7D1BBAC51A0F}" type="datetime1">
              <a:rPr lang="en-US" altLang="zh-CN" smtClean="0"/>
              <a:pPr/>
              <a:t>11/12/2016</a:t>
            </a:fld>
            <a:endParaRPr lang="zh-CN" altLang="en-US" dirty="0"/>
          </a:p>
        </p:txBody>
      </p:sp>
      <p:sp>
        <p:nvSpPr>
          <p:cNvPr id="5" name="页脚占位符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latinLnBrk="0">
              <a:defRPr lang="zh-CN" sz="800">
                <a:solidFill>
                  <a:schemeClr val="accent1"/>
                </a:solidFill>
                <a:ea typeface="Microsoft YaHei UI"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latinLnBrk="0">
              <a:defRPr lang="zh-CN" sz="800">
                <a:solidFill>
                  <a:schemeClr val="accent1"/>
                </a:solidFill>
                <a:ea typeface="Microsoft YaHei UI" panose="020B0503020204020204" pitchFamily="34" charset="-122"/>
              </a:defRPr>
            </a:lvl1p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503339"/>
            <a:ext cx="12192000" cy="1172272"/>
          </a:xfrm>
        </p:spPr>
        <p:txBody>
          <a:bodyPr>
            <a:normAutofit/>
          </a:bodyPr>
          <a:lstStyle/>
          <a:p>
            <a:pPr algn="ctr"/>
            <a:r>
              <a:rPr lang="zh-CN" altLang="en-US" sz="6000" dirty="0"/>
              <a:t>摩拜单车、</a:t>
            </a:r>
            <a:r>
              <a:rPr lang="en-US" altLang="zh-CN" sz="6000" dirty="0"/>
              <a:t>OFO</a:t>
            </a:r>
            <a:r>
              <a:rPr lang="zh-CN" altLang="en-US" sz="6000" dirty="0"/>
              <a:t>竞品分析报告</a:t>
            </a:r>
            <a:endParaRPr lang="zh-CN" sz="6000" dirty="0"/>
          </a:p>
        </p:txBody>
      </p:sp>
      <p:sp>
        <p:nvSpPr>
          <p:cNvPr id="6" name="文本框 5"/>
          <p:cNvSpPr txBox="1"/>
          <p:nvPr/>
        </p:nvSpPr>
        <p:spPr>
          <a:xfrm>
            <a:off x="9605396" y="6283354"/>
            <a:ext cx="2214693" cy="369332"/>
          </a:xfrm>
          <a:prstGeom prst="rect">
            <a:avLst/>
          </a:prstGeom>
          <a:noFill/>
        </p:spPr>
        <p:txBody>
          <a:bodyPr wrap="square" rtlCol="0">
            <a:spAutoFit/>
          </a:bodyPr>
          <a:lstStyle/>
          <a:p>
            <a:r>
              <a:rPr lang="zh-CN" altLang="en-US" dirty="0"/>
              <a:t>撰写时间</a:t>
            </a:r>
            <a:r>
              <a:rPr lang="en-US" altLang="zh-CN" dirty="0"/>
              <a:t>2016.11.12</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735" y="2322132"/>
            <a:ext cx="5895975" cy="3314700"/>
          </a:xfrm>
          <a:prstGeom prst="rect">
            <a:avLst/>
          </a:prstGeom>
        </p:spPr>
      </p:pic>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共享单车的发展趋势分析</a:t>
            </a:r>
          </a:p>
        </p:txBody>
      </p:sp>
      <p:pic>
        <p:nvPicPr>
          <p:cNvPr id="2" name="图片 1"/>
          <p:cNvPicPr>
            <a:picLocks noChangeAspect="1"/>
          </p:cNvPicPr>
          <p:nvPr/>
        </p:nvPicPr>
        <p:blipFill>
          <a:blip r:embed="rId2"/>
          <a:stretch>
            <a:fillRect/>
          </a:stretch>
        </p:blipFill>
        <p:spPr>
          <a:xfrm>
            <a:off x="1031845" y="1069939"/>
            <a:ext cx="4924338" cy="2597814"/>
          </a:xfrm>
          <a:prstGeom prst="rect">
            <a:avLst/>
          </a:prstGeom>
        </p:spPr>
      </p:pic>
      <p:sp>
        <p:nvSpPr>
          <p:cNvPr id="10" name="标题 1"/>
          <p:cNvSpPr txBox="1">
            <a:spLocks/>
          </p:cNvSpPr>
          <p:nvPr/>
        </p:nvSpPr>
        <p:spPr>
          <a:xfrm>
            <a:off x="884340" y="4145557"/>
            <a:ext cx="9601200" cy="569055"/>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盈利模式</a:t>
            </a:r>
          </a:p>
        </p:txBody>
      </p:sp>
      <p:sp>
        <p:nvSpPr>
          <p:cNvPr id="11" name="文本框 10"/>
          <p:cNvSpPr txBox="1"/>
          <p:nvPr/>
        </p:nvSpPr>
        <p:spPr>
          <a:xfrm>
            <a:off x="884340" y="4924338"/>
            <a:ext cx="10771465" cy="369332"/>
          </a:xfrm>
          <a:prstGeom prst="rect">
            <a:avLst/>
          </a:prstGeom>
          <a:noFill/>
        </p:spPr>
        <p:txBody>
          <a:bodyPr wrap="square" rtlCol="0">
            <a:spAutoFit/>
          </a:bodyPr>
          <a:lstStyle/>
          <a:p>
            <a:r>
              <a:rPr lang="zh-CN" altLang="en-US" dirty="0"/>
              <a:t>广告，用户押金资本运作等，目前没有更好的盈利模式，建议（比如一年</a:t>
            </a:r>
            <a:r>
              <a:rPr lang="en-US" altLang="zh-CN" dirty="0"/>
              <a:t>300</a:t>
            </a:r>
            <a:r>
              <a:rPr lang="zh-CN" altLang="en-US" dirty="0"/>
              <a:t>元随便用，可作为资金池）</a:t>
            </a:r>
          </a:p>
        </p:txBody>
      </p:sp>
      <p:sp>
        <p:nvSpPr>
          <p:cNvPr id="13" name="标题 1"/>
          <p:cNvSpPr txBox="1">
            <a:spLocks/>
          </p:cNvSpPr>
          <p:nvPr/>
        </p:nvSpPr>
        <p:spPr>
          <a:xfrm>
            <a:off x="884340" y="5900254"/>
            <a:ext cx="9601200" cy="569055"/>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其他竞争对手   优拜   小鸣单车 </a:t>
            </a:r>
          </a:p>
        </p:txBody>
      </p:sp>
    </p:spTree>
    <p:extLst>
      <p:ext uri="{BB962C8B-B14F-4D97-AF65-F5344CB8AC3E}">
        <p14:creationId xmlns:p14="http://schemas.microsoft.com/office/powerpoint/2010/main" val="277890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APP</a:t>
            </a:r>
            <a:r>
              <a:rPr lang="zh-CN" altLang="en-US" dirty="0"/>
              <a:t>体验报告</a:t>
            </a:r>
          </a:p>
        </p:txBody>
      </p:sp>
      <p:sp>
        <p:nvSpPr>
          <p:cNvPr id="5" name="矩形 4"/>
          <p:cNvSpPr/>
          <p:nvPr/>
        </p:nvSpPr>
        <p:spPr>
          <a:xfrm>
            <a:off x="884340" y="2112651"/>
            <a:ext cx="7327647" cy="3662541"/>
          </a:xfrm>
          <a:prstGeom prst="rect">
            <a:avLst/>
          </a:prstGeom>
        </p:spPr>
        <p:txBody>
          <a:bodyPr wrap="none">
            <a:spAutoFit/>
          </a:bodyPr>
          <a:lstStyle/>
          <a:p>
            <a:pPr>
              <a:lnSpc>
                <a:spcPct val="200000"/>
              </a:lnSpc>
            </a:pPr>
            <a:r>
              <a:rPr lang="zh-CN" altLang="en-US" b="1" dirty="0"/>
              <a:t>摩拜单车和</a:t>
            </a:r>
            <a:r>
              <a:rPr lang="en-US" altLang="zh-CN" b="1" dirty="0"/>
              <a:t>OFO</a:t>
            </a:r>
            <a:r>
              <a:rPr lang="zh-CN" altLang="en-US" b="1" dirty="0"/>
              <a:t>共享单车有以下几点优势：</a:t>
            </a:r>
            <a:endParaRPr lang="en-US" altLang="zh-CN" b="1" dirty="0"/>
          </a:p>
          <a:p>
            <a:pPr>
              <a:lnSpc>
                <a:spcPct val="200000"/>
              </a:lnSpc>
            </a:pPr>
            <a:r>
              <a:rPr lang="zh-CN" altLang="en-US" sz="1600" dirty="0"/>
              <a:t>①在</a:t>
            </a:r>
            <a:r>
              <a:rPr lang="en-US" altLang="zh-CN" sz="1600" dirty="0"/>
              <a:t>App</a:t>
            </a:r>
            <a:r>
              <a:rPr lang="zh-CN" altLang="en-US" sz="1600" dirty="0"/>
              <a:t>端通过支付宝可以直接办理，免去了到指定的站点办理和退卡的流程。</a:t>
            </a:r>
          </a:p>
          <a:p>
            <a:pPr>
              <a:lnSpc>
                <a:spcPct val="200000"/>
              </a:lnSpc>
            </a:pPr>
            <a:r>
              <a:rPr lang="zh-CN" altLang="en-US" sz="1600" dirty="0"/>
              <a:t>②没有固定车桩，随时可以骑走，随地可以停车。</a:t>
            </a:r>
          </a:p>
          <a:p>
            <a:pPr>
              <a:lnSpc>
                <a:spcPct val="200000"/>
              </a:lnSpc>
            </a:pPr>
            <a:r>
              <a:rPr lang="zh-CN" altLang="en-US" sz="1600" dirty="0"/>
              <a:t>③骑行在</a:t>
            </a:r>
            <a:r>
              <a:rPr lang="en-US" altLang="zh-CN" sz="1600" dirty="0"/>
              <a:t>App</a:t>
            </a:r>
            <a:r>
              <a:rPr lang="zh-CN" altLang="en-US" sz="1600" dirty="0"/>
              <a:t>端有记录，可以随时查看历史数据。</a:t>
            </a:r>
          </a:p>
          <a:p>
            <a:pPr>
              <a:lnSpc>
                <a:spcPct val="200000"/>
              </a:lnSpc>
            </a:pPr>
            <a:r>
              <a:rPr lang="zh-CN" altLang="en-US" sz="1600" dirty="0"/>
              <a:t>④使用没有时间限制，公共自行车一般晚上过了点就不能使用了。</a:t>
            </a:r>
          </a:p>
          <a:p>
            <a:pPr>
              <a:lnSpc>
                <a:spcPct val="200000"/>
              </a:lnSpc>
            </a:pPr>
            <a:r>
              <a:rPr lang="zh-CN" altLang="en-US" sz="1600" dirty="0"/>
              <a:t>⑤车身比较时尚，还车（关锁）比较方便。</a:t>
            </a:r>
          </a:p>
          <a:p>
            <a:pPr>
              <a:lnSpc>
                <a:spcPct val="200000"/>
              </a:lnSpc>
            </a:pPr>
            <a:endParaRPr lang="zh-CN" altLang="en-US" dirty="0"/>
          </a:p>
        </p:txBody>
      </p:sp>
    </p:spTree>
    <p:extLst>
      <p:ext uri="{BB962C8B-B14F-4D97-AF65-F5344CB8AC3E}">
        <p14:creationId xmlns:p14="http://schemas.microsoft.com/office/powerpoint/2010/main" val="42309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b="1" dirty="0"/>
              <a:t>下载量</a:t>
            </a:r>
            <a:r>
              <a:rPr lang="en-US" altLang="zh-CN" b="1" dirty="0"/>
              <a:t>/</a:t>
            </a:r>
            <a:r>
              <a:rPr lang="zh-CN" altLang="en-US" b="1" dirty="0"/>
              <a:t>排名</a:t>
            </a:r>
            <a:endParaRPr lang="zh-CN" altLang="en-US" dirty="0"/>
          </a:p>
        </p:txBody>
      </p:sp>
      <p:sp>
        <p:nvSpPr>
          <p:cNvPr id="2" name="矩形 1"/>
          <p:cNvSpPr/>
          <p:nvPr/>
        </p:nvSpPr>
        <p:spPr>
          <a:xfrm>
            <a:off x="884340" y="1632817"/>
            <a:ext cx="3185487" cy="369332"/>
          </a:xfrm>
          <a:prstGeom prst="rect">
            <a:avLst/>
          </a:prstGeom>
        </p:spPr>
        <p:txBody>
          <a:bodyPr wrap="none">
            <a:spAutoFit/>
          </a:bodyPr>
          <a:lstStyle/>
          <a:p>
            <a:r>
              <a:rPr lang="zh-CN" altLang="en-US" dirty="0"/>
              <a:t>①安卓端近两月总下载量对比</a:t>
            </a:r>
            <a:endParaRPr lang="zh-CN" altLang="en-US" dirty="0"/>
          </a:p>
        </p:txBody>
      </p:sp>
      <p:pic>
        <p:nvPicPr>
          <p:cNvPr id="3" name="图片 2"/>
          <p:cNvPicPr>
            <a:picLocks noChangeAspect="1"/>
          </p:cNvPicPr>
          <p:nvPr/>
        </p:nvPicPr>
        <p:blipFill>
          <a:blip r:embed="rId2"/>
          <a:stretch>
            <a:fillRect/>
          </a:stretch>
        </p:blipFill>
        <p:spPr>
          <a:xfrm>
            <a:off x="884340" y="2349339"/>
            <a:ext cx="4997188" cy="2720602"/>
          </a:xfrm>
          <a:prstGeom prst="rect">
            <a:avLst/>
          </a:prstGeom>
        </p:spPr>
      </p:pic>
      <p:pic>
        <p:nvPicPr>
          <p:cNvPr id="6" name="图片 5"/>
          <p:cNvPicPr>
            <a:picLocks noChangeAspect="1"/>
          </p:cNvPicPr>
          <p:nvPr/>
        </p:nvPicPr>
        <p:blipFill>
          <a:blip r:embed="rId3"/>
          <a:stretch>
            <a:fillRect/>
          </a:stretch>
        </p:blipFill>
        <p:spPr>
          <a:xfrm>
            <a:off x="6409853" y="2349339"/>
            <a:ext cx="5187255" cy="2735401"/>
          </a:xfrm>
          <a:prstGeom prst="rect">
            <a:avLst/>
          </a:prstGeom>
        </p:spPr>
      </p:pic>
    </p:spTree>
    <p:extLst>
      <p:ext uri="{BB962C8B-B14F-4D97-AF65-F5344CB8AC3E}">
        <p14:creationId xmlns:p14="http://schemas.microsoft.com/office/powerpoint/2010/main" val="389644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b="1" dirty="0"/>
              <a:t>下载量</a:t>
            </a:r>
            <a:r>
              <a:rPr lang="en-US" altLang="zh-CN" b="1" dirty="0"/>
              <a:t>/</a:t>
            </a:r>
            <a:r>
              <a:rPr lang="zh-CN" altLang="en-US" b="1" dirty="0"/>
              <a:t>排名</a:t>
            </a:r>
            <a:endParaRPr lang="zh-CN" altLang="en-US" dirty="0"/>
          </a:p>
        </p:txBody>
      </p:sp>
      <p:sp>
        <p:nvSpPr>
          <p:cNvPr id="2" name="矩形 1"/>
          <p:cNvSpPr/>
          <p:nvPr/>
        </p:nvSpPr>
        <p:spPr>
          <a:xfrm>
            <a:off x="884340" y="1422362"/>
            <a:ext cx="3334567" cy="369332"/>
          </a:xfrm>
          <a:prstGeom prst="rect">
            <a:avLst/>
          </a:prstGeom>
        </p:spPr>
        <p:txBody>
          <a:bodyPr wrap="none">
            <a:spAutoFit/>
          </a:bodyPr>
          <a:lstStyle/>
          <a:p>
            <a:r>
              <a:rPr lang="zh-CN" altLang="en-US" dirty="0"/>
              <a:t>②近三个月</a:t>
            </a:r>
            <a:r>
              <a:rPr lang="en-US" altLang="zh-CN" dirty="0"/>
              <a:t>App Store </a:t>
            </a:r>
            <a:r>
              <a:rPr lang="zh-CN" altLang="en-US" dirty="0"/>
              <a:t>排行对比</a:t>
            </a:r>
            <a:endParaRPr lang="zh-CN" altLang="en-US" dirty="0"/>
          </a:p>
        </p:txBody>
      </p:sp>
      <p:pic>
        <p:nvPicPr>
          <p:cNvPr id="5" name="图片 4"/>
          <p:cNvPicPr>
            <a:picLocks noChangeAspect="1"/>
          </p:cNvPicPr>
          <p:nvPr/>
        </p:nvPicPr>
        <p:blipFill>
          <a:blip r:embed="rId2"/>
          <a:stretch>
            <a:fillRect/>
          </a:stretch>
        </p:blipFill>
        <p:spPr>
          <a:xfrm>
            <a:off x="884340" y="2315358"/>
            <a:ext cx="5373238" cy="2321239"/>
          </a:xfrm>
          <a:prstGeom prst="rect">
            <a:avLst/>
          </a:prstGeom>
        </p:spPr>
      </p:pic>
      <p:pic>
        <p:nvPicPr>
          <p:cNvPr id="7" name="图片 6"/>
          <p:cNvPicPr>
            <a:picLocks noChangeAspect="1"/>
          </p:cNvPicPr>
          <p:nvPr/>
        </p:nvPicPr>
        <p:blipFill>
          <a:blip r:embed="rId3"/>
          <a:stretch>
            <a:fillRect/>
          </a:stretch>
        </p:blipFill>
        <p:spPr>
          <a:xfrm>
            <a:off x="6636190" y="2324409"/>
            <a:ext cx="5166512" cy="2312629"/>
          </a:xfrm>
          <a:prstGeom prst="rect">
            <a:avLst/>
          </a:prstGeom>
        </p:spPr>
      </p:pic>
      <p:sp>
        <p:nvSpPr>
          <p:cNvPr id="8" name="矩形 7"/>
          <p:cNvSpPr/>
          <p:nvPr/>
        </p:nvSpPr>
        <p:spPr>
          <a:xfrm>
            <a:off x="884340" y="4829837"/>
            <a:ext cx="10918362" cy="1384995"/>
          </a:xfrm>
          <a:prstGeom prst="rect">
            <a:avLst/>
          </a:prstGeom>
        </p:spPr>
        <p:txBody>
          <a:bodyPr wrap="square">
            <a:spAutoFit/>
          </a:bodyPr>
          <a:lstStyle/>
          <a:p>
            <a:pPr>
              <a:lnSpc>
                <a:spcPct val="150000"/>
              </a:lnSpc>
            </a:pPr>
            <a:r>
              <a:rPr lang="zh-CN" altLang="en-US" sz="1400" dirty="0"/>
              <a:t>         从安卓端下载量可以看出，ofo总下载量高于摩拜单车，这是由于摩拜单车2016年4月份在上海上线，而从9月份开始才逐渐扩展到北京、深圳和广州，而ofo 2015年就上线了。从9月1号到10月31号，摩拜单车下载量增幅高达529%，ofo增幅为176%。可以看出由于近两个月资本的介入，市场在逐步扩大，两者都在飞速增长，摩拜单车由于面向社会人群，用户基数大，发展尤为迅速。而从App Store排名可以看出，摩拜单车更是远高于ofo共享单车，这里有大城市社会人群iPhone持有率远高于校园用户群的原因。</a:t>
            </a:r>
          </a:p>
        </p:txBody>
      </p:sp>
    </p:spTree>
    <p:extLst>
      <p:ext uri="{BB962C8B-B14F-4D97-AF65-F5344CB8AC3E}">
        <p14:creationId xmlns:p14="http://schemas.microsoft.com/office/powerpoint/2010/main" val="324457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a:t>
            </a:r>
            <a:r>
              <a:rPr lang="zh-CN" altLang="en-US" b="1" dirty="0"/>
              <a:t>竞品信息、使用流程对比</a:t>
            </a:r>
            <a:endParaRPr lang="zh-CN" altLang="en-US" dirty="0"/>
          </a:p>
        </p:txBody>
      </p:sp>
      <p:sp>
        <p:nvSpPr>
          <p:cNvPr id="3" name="矩形 2"/>
          <p:cNvSpPr/>
          <p:nvPr/>
        </p:nvSpPr>
        <p:spPr>
          <a:xfrm>
            <a:off x="884340" y="1279732"/>
            <a:ext cx="2044149" cy="369332"/>
          </a:xfrm>
          <a:prstGeom prst="rect">
            <a:avLst/>
          </a:prstGeom>
        </p:spPr>
        <p:txBody>
          <a:bodyPr wrap="none">
            <a:spAutoFit/>
          </a:bodyPr>
          <a:lstStyle/>
          <a:p>
            <a:r>
              <a:rPr lang="zh-CN" altLang="en-US" b="1" dirty="0"/>
              <a:t>竞品基本信息对比</a:t>
            </a:r>
            <a:endParaRPr lang="zh-CN" altLang="en-US" dirty="0"/>
          </a:p>
        </p:txBody>
      </p:sp>
      <p:pic>
        <p:nvPicPr>
          <p:cNvPr id="6" name="图片 5"/>
          <p:cNvPicPr>
            <a:picLocks noChangeAspect="1"/>
          </p:cNvPicPr>
          <p:nvPr/>
        </p:nvPicPr>
        <p:blipFill>
          <a:blip r:embed="rId2"/>
          <a:stretch>
            <a:fillRect/>
          </a:stretch>
        </p:blipFill>
        <p:spPr>
          <a:xfrm>
            <a:off x="884341" y="1959526"/>
            <a:ext cx="4351684" cy="2322764"/>
          </a:xfrm>
          <a:prstGeom prst="rect">
            <a:avLst/>
          </a:prstGeom>
        </p:spPr>
      </p:pic>
      <p:sp>
        <p:nvSpPr>
          <p:cNvPr id="9" name="矩形 8"/>
          <p:cNvSpPr/>
          <p:nvPr/>
        </p:nvSpPr>
        <p:spPr>
          <a:xfrm>
            <a:off x="5731877" y="1279732"/>
            <a:ext cx="1579278" cy="369332"/>
          </a:xfrm>
          <a:prstGeom prst="rect">
            <a:avLst/>
          </a:prstGeom>
        </p:spPr>
        <p:txBody>
          <a:bodyPr wrap="none">
            <a:spAutoFit/>
          </a:bodyPr>
          <a:lstStyle/>
          <a:p>
            <a:r>
              <a:rPr lang="zh-CN" altLang="en-US" b="1" dirty="0"/>
              <a:t>使用流程对比</a:t>
            </a:r>
            <a:endParaRPr lang="zh-CN" altLang="en-US" dirty="0"/>
          </a:p>
        </p:txBody>
      </p:sp>
      <p:pic>
        <p:nvPicPr>
          <p:cNvPr id="10" name="图片 9"/>
          <p:cNvPicPr>
            <a:picLocks noChangeAspect="1"/>
          </p:cNvPicPr>
          <p:nvPr/>
        </p:nvPicPr>
        <p:blipFill>
          <a:blip r:embed="rId3"/>
          <a:stretch>
            <a:fillRect/>
          </a:stretch>
        </p:blipFill>
        <p:spPr>
          <a:xfrm>
            <a:off x="5802632" y="1959525"/>
            <a:ext cx="5942857" cy="4428571"/>
          </a:xfrm>
          <a:prstGeom prst="rect">
            <a:avLst/>
          </a:prstGeom>
        </p:spPr>
      </p:pic>
      <p:sp>
        <p:nvSpPr>
          <p:cNvPr id="11" name="矩形 10"/>
          <p:cNvSpPr/>
          <p:nvPr/>
        </p:nvSpPr>
        <p:spPr>
          <a:xfrm>
            <a:off x="884340" y="4836007"/>
            <a:ext cx="4493537" cy="1169551"/>
          </a:xfrm>
          <a:prstGeom prst="rect">
            <a:avLst/>
          </a:prstGeom>
        </p:spPr>
        <p:txBody>
          <a:bodyPr wrap="square">
            <a:spAutoFit/>
          </a:bodyPr>
          <a:lstStyle/>
          <a:p>
            <a:r>
              <a:rPr lang="zh-CN" altLang="en-US" sz="1400" dirty="0"/>
              <a:t>共享单车</a:t>
            </a:r>
            <a:br>
              <a:rPr lang="zh-CN" altLang="en-US" sz="1400" dirty="0"/>
            </a:br>
            <a:endParaRPr lang="zh-CN" altLang="en-US" sz="1400" dirty="0"/>
          </a:p>
          <a:p>
            <a:r>
              <a:rPr lang="zh-CN" altLang="en-US" sz="1400" dirty="0"/>
              <a:t>从使用流程可以看出，摩拜单车可以对周围的单车进行预约，并且可以直接扫码开锁，而</a:t>
            </a:r>
            <a:r>
              <a:rPr lang="en-US" altLang="zh-CN" sz="1400" dirty="0" err="1"/>
              <a:t>ofo</a:t>
            </a:r>
            <a:r>
              <a:rPr lang="zh-CN" altLang="en-US" sz="1400" dirty="0"/>
              <a:t>共享单车需要获取单车对应的密码进行手动开锁。</a:t>
            </a:r>
          </a:p>
        </p:txBody>
      </p:sp>
    </p:spTree>
    <p:extLst>
      <p:ext uri="{BB962C8B-B14F-4D97-AF65-F5344CB8AC3E}">
        <p14:creationId xmlns:p14="http://schemas.microsoft.com/office/powerpoint/2010/main" val="286848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a:t>
            </a:r>
            <a:r>
              <a:rPr lang="en-US" altLang="zh-CN" b="1" dirty="0"/>
              <a:t> </a:t>
            </a:r>
            <a:r>
              <a:rPr lang="zh-CN" altLang="en-US" b="1" dirty="0"/>
              <a:t>产品体验</a:t>
            </a:r>
            <a:endParaRPr lang="zh-CN" altLang="en-US" dirty="0"/>
          </a:p>
        </p:txBody>
      </p:sp>
      <p:sp>
        <p:nvSpPr>
          <p:cNvPr id="3" name="矩形 2"/>
          <p:cNvSpPr/>
          <p:nvPr/>
        </p:nvSpPr>
        <p:spPr>
          <a:xfrm>
            <a:off x="884340" y="1283594"/>
            <a:ext cx="1569660" cy="369332"/>
          </a:xfrm>
          <a:prstGeom prst="rect">
            <a:avLst/>
          </a:prstGeom>
        </p:spPr>
        <p:txBody>
          <a:bodyPr wrap="none">
            <a:spAutoFit/>
          </a:bodyPr>
          <a:lstStyle/>
          <a:p>
            <a:r>
              <a:rPr lang="zh-CN" altLang="en-US" b="1" dirty="0"/>
              <a:t>产品结构对比</a:t>
            </a:r>
            <a:endParaRPr lang="zh-CN" altLang="en-US" b="1" dirty="0"/>
          </a:p>
        </p:txBody>
      </p:sp>
      <p:pic>
        <p:nvPicPr>
          <p:cNvPr id="2" name="图片 1"/>
          <p:cNvPicPr>
            <a:picLocks noChangeAspect="1"/>
          </p:cNvPicPr>
          <p:nvPr/>
        </p:nvPicPr>
        <p:blipFill>
          <a:blip r:embed="rId2"/>
          <a:stretch>
            <a:fillRect/>
          </a:stretch>
        </p:blipFill>
        <p:spPr>
          <a:xfrm>
            <a:off x="884340" y="1967249"/>
            <a:ext cx="6009524" cy="3542857"/>
          </a:xfrm>
          <a:prstGeom prst="rect">
            <a:avLst/>
          </a:prstGeom>
        </p:spPr>
      </p:pic>
      <p:sp>
        <p:nvSpPr>
          <p:cNvPr id="5" name="矩形 4"/>
          <p:cNvSpPr/>
          <p:nvPr/>
        </p:nvSpPr>
        <p:spPr>
          <a:xfrm>
            <a:off x="7143184" y="1942736"/>
            <a:ext cx="4932280" cy="1990032"/>
          </a:xfrm>
          <a:prstGeom prst="rect">
            <a:avLst/>
          </a:prstGeom>
        </p:spPr>
        <p:txBody>
          <a:bodyPr wrap="square">
            <a:spAutoFit/>
          </a:bodyPr>
          <a:lstStyle/>
          <a:p>
            <a:pPr marL="342900" indent="-342900">
              <a:lnSpc>
                <a:spcPct val="150000"/>
              </a:lnSpc>
              <a:buAutoNum type="arabicPeriod"/>
            </a:pPr>
            <a:r>
              <a:rPr lang="zh-CN" altLang="en-US" sz="1400" dirty="0"/>
              <a:t>摩拜单车有搜索选项，这就在定位不准时，给用户更多的选择；ofo没有该功能也是由于初始的使用场景（校园场景），同时车身没有GPS，所以没有加该功能项。</a:t>
            </a:r>
            <a:endParaRPr lang="en-US" altLang="zh-CN" sz="1400" dirty="0"/>
          </a:p>
          <a:p>
            <a:pPr marL="342900" indent="-342900">
              <a:lnSpc>
                <a:spcPct val="150000"/>
              </a:lnSpc>
              <a:buAutoNum type="arabicPeriod"/>
            </a:pPr>
            <a:r>
              <a:rPr lang="en-US" altLang="zh-CN" sz="1400" dirty="0"/>
              <a:t>2</a:t>
            </a:r>
            <a:r>
              <a:rPr lang="zh-CN" altLang="en-US" sz="1400" dirty="0"/>
              <a:t>. 而之前说的两种开锁方式，一个是扫码开锁，一个是输入号码再解锁，也是由于自行车的属性不同，归根结底是两家公司最开始用户群体的选择不同造成的。</a:t>
            </a:r>
          </a:p>
        </p:txBody>
      </p:sp>
    </p:spTree>
    <p:extLst>
      <p:ext uri="{BB962C8B-B14F-4D97-AF65-F5344CB8AC3E}">
        <p14:creationId xmlns:p14="http://schemas.microsoft.com/office/powerpoint/2010/main" val="58318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124016"/>
            <a:ext cx="646331" cy="369332"/>
          </a:xfrm>
          <a:prstGeom prst="rect">
            <a:avLst/>
          </a:prstGeom>
        </p:spPr>
        <p:txBody>
          <a:bodyPr wrap="none">
            <a:spAutoFit/>
          </a:bodyPr>
          <a:lstStyle/>
          <a:p>
            <a:r>
              <a:rPr lang="zh-CN" altLang="en-US" b="1" dirty="0"/>
              <a:t>首页</a:t>
            </a:r>
            <a:endParaRPr lang="zh-CN" altLang="en-US" b="1" dirty="0"/>
          </a:p>
        </p:txBody>
      </p:sp>
      <p:pic>
        <p:nvPicPr>
          <p:cNvPr id="6" name="图片 5"/>
          <p:cNvPicPr>
            <a:picLocks noChangeAspect="1"/>
          </p:cNvPicPr>
          <p:nvPr/>
        </p:nvPicPr>
        <p:blipFill>
          <a:blip r:embed="rId2"/>
          <a:stretch>
            <a:fillRect/>
          </a:stretch>
        </p:blipFill>
        <p:spPr>
          <a:xfrm>
            <a:off x="977488" y="1691002"/>
            <a:ext cx="5387098" cy="3249361"/>
          </a:xfrm>
          <a:prstGeom prst="rect">
            <a:avLst/>
          </a:prstGeom>
        </p:spPr>
      </p:pic>
      <p:sp>
        <p:nvSpPr>
          <p:cNvPr id="7" name="矩形 6"/>
          <p:cNvSpPr/>
          <p:nvPr/>
        </p:nvSpPr>
        <p:spPr>
          <a:xfrm>
            <a:off x="884340" y="5017489"/>
            <a:ext cx="5480246" cy="1708160"/>
          </a:xfrm>
          <a:prstGeom prst="rect">
            <a:avLst/>
          </a:prstGeom>
        </p:spPr>
        <p:txBody>
          <a:bodyPr wrap="square">
            <a:spAutoFit/>
          </a:bodyPr>
          <a:lstStyle/>
          <a:p>
            <a:pPr>
              <a:lnSpc>
                <a:spcPct val="150000"/>
              </a:lnSpc>
            </a:pPr>
            <a:r>
              <a:rPr lang="en-US" altLang="zh-CN" sz="1400" dirty="0"/>
              <a:t>1</a:t>
            </a:r>
            <a:r>
              <a:rPr lang="zh-CN" altLang="en-US" sz="1400" dirty="0"/>
              <a:t>.摩拜单车能够显示周边一公里左右的车辆的位置，并且告</a:t>
            </a:r>
            <a:r>
              <a:rPr lang="zh-CN" altLang="en-US" sz="1400" dirty="0"/>
              <a:t>诉离我最近的车辆。同时能够选择Mobike和Mobike Lite，而ofo只告诉用户周围有没有车，车的数量。</a:t>
            </a:r>
            <a:r>
              <a:rPr lang="en-US" altLang="zh-CN" sz="1400" dirty="0"/>
              <a:t>2</a:t>
            </a:r>
            <a:r>
              <a:rPr lang="zh-CN" altLang="en-US" sz="1400" dirty="0"/>
              <a:t>.和ofo相比，摩拜单车右下角举报按钮更加明显，而ofo单车的举报按钮颜色容易和地图背景色重合，不易发现。</a:t>
            </a:r>
          </a:p>
        </p:txBody>
      </p:sp>
      <p:sp>
        <p:nvSpPr>
          <p:cNvPr id="8" name="矩形 7"/>
          <p:cNvSpPr/>
          <p:nvPr/>
        </p:nvSpPr>
        <p:spPr>
          <a:xfrm>
            <a:off x="6750868" y="1736267"/>
            <a:ext cx="5163492" cy="1708160"/>
          </a:xfrm>
          <a:prstGeom prst="rect">
            <a:avLst/>
          </a:prstGeom>
        </p:spPr>
        <p:txBody>
          <a:bodyPr wrap="square">
            <a:spAutoFit/>
          </a:bodyPr>
          <a:lstStyle/>
          <a:p>
            <a:pPr>
              <a:lnSpc>
                <a:spcPct val="150000"/>
              </a:lnSpc>
            </a:pPr>
            <a:r>
              <a:rPr lang="zh-CN" altLang="en-US" sz="1400" dirty="0"/>
              <a:t>分析：对于a，ofo单车在车辆本身没有大改变之前（比如加入GPS系统），可以维持现状，在目前的情况下，从用户体验来看，地图中显示有几辆车的心理预期高于实用价值。因为和摩拜单车相比，ofo的使用场景为所见即所得。对于b，建议使用鲜明的颜色，提醒用户随时可以举报违规行为。</a:t>
            </a:r>
          </a:p>
        </p:txBody>
      </p:sp>
    </p:spTree>
    <p:extLst>
      <p:ext uri="{BB962C8B-B14F-4D97-AF65-F5344CB8AC3E}">
        <p14:creationId xmlns:p14="http://schemas.microsoft.com/office/powerpoint/2010/main" val="282247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124016"/>
            <a:ext cx="1800493" cy="369332"/>
          </a:xfrm>
          <a:prstGeom prst="rect">
            <a:avLst/>
          </a:prstGeom>
        </p:spPr>
        <p:txBody>
          <a:bodyPr wrap="none">
            <a:spAutoFit/>
          </a:bodyPr>
          <a:lstStyle/>
          <a:p>
            <a:r>
              <a:rPr lang="zh-CN" altLang="en-US" dirty="0"/>
              <a:t>预约（仅摩拜）</a:t>
            </a:r>
            <a:endParaRPr lang="zh-CN" altLang="en-US" b="1" dirty="0"/>
          </a:p>
        </p:txBody>
      </p:sp>
      <p:pic>
        <p:nvPicPr>
          <p:cNvPr id="2" name="图片 1"/>
          <p:cNvPicPr>
            <a:picLocks noChangeAspect="1"/>
          </p:cNvPicPr>
          <p:nvPr/>
        </p:nvPicPr>
        <p:blipFill>
          <a:blip r:embed="rId2"/>
          <a:stretch>
            <a:fillRect/>
          </a:stretch>
        </p:blipFill>
        <p:spPr>
          <a:xfrm>
            <a:off x="884340" y="1648093"/>
            <a:ext cx="2161905" cy="4200000"/>
          </a:xfrm>
          <a:prstGeom prst="rect">
            <a:avLst/>
          </a:prstGeom>
        </p:spPr>
      </p:pic>
      <p:pic>
        <p:nvPicPr>
          <p:cNvPr id="5" name="图片 4"/>
          <p:cNvPicPr>
            <a:picLocks noChangeAspect="1"/>
          </p:cNvPicPr>
          <p:nvPr/>
        </p:nvPicPr>
        <p:blipFill>
          <a:blip r:embed="rId3"/>
          <a:stretch>
            <a:fillRect/>
          </a:stretch>
        </p:blipFill>
        <p:spPr>
          <a:xfrm>
            <a:off x="3423520" y="1648093"/>
            <a:ext cx="2085714" cy="4200000"/>
          </a:xfrm>
          <a:prstGeom prst="rect">
            <a:avLst/>
          </a:prstGeom>
        </p:spPr>
      </p:pic>
      <p:sp>
        <p:nvSpPr>
          <p:cNvPr id="9" name="矩形 8"/>
          <p:cNvSpPr/>
          <p:nvPr/>
        </p:nvSpPr>
        <p:spPr>
          <a:xfrm>
            <a:off x="5684940" y="1529924"/>
            <a:ext cx="6096000" cy="2636363"/>
          </a:xfrm>
          <a:prstGeom prst="rect">
            <a:avLst/>
          </a:prstGeom>
        </p:spPr>
        <p:txBody>
          <a:bodyPr>
            <a:spAutoFit/>
          </a:bodyPr>
          <a:lstStyle/>
          <a:p>
            <a:pPr>
              <a:lnSpc>
                <a:spcPct val="150000"/>
              </a:lnSpc>
            </a:pPr>
            <a:r>
              <a:rPr lang="zh-CN" altLang="en-US" sz="1400" dirty="0"/>
              <a:t>         这里的预约用车和滴滴、uber中的预约如出一辙，有效地解决了用户没有车骑的尴尬，同时给用户15分钟时间合理规划行程。</a:t>
            </a:r>
            <a:endParaRPr lang="en-US" altLang="zh-CN" sz="1400" dirty="0"/>
          </a:p>
          <a:p>
            <a:pPr>
              <a:lnSpc>
                <a:spcPct val="150000"/>
              </a:lnSpc>
            </a:pPr>
            <a:r>
              <a:rPr lang="zh-CN" altLang="en-US" sz="1400" dirty="0"/>
              <a:t>        帮用户规划了路线，但是路线图中箭头太小，颜色和路线颜色又相同，不易于用户辨识方向。这里在建议可以导入本机地图，这样借助第三方地图（带语音导航，且导航更加详尽）可以使用户更方便找到单车。</a:t>
            </a:r>
            <a:endParaRPr lang="en-US" altLang="zh-CN" sz="1400" dirty="0"/>
          </a:p>
          <a:p>
            <a:pPr>
              <a:lnSpc>
                <a:spcPct val="150000"/>
              </a:lnSpc>
            </a:pPr>
            <a:r>
              <a:rPr lang="en-US" altLang="zh-CN" sz="1400" dirty="0"/>
              <a:t>        </a:t>
            </a:r>
            <a:r>
              <a:rPr lang="zh-CN" altLang="en-US" sz="1400" dirty="0"/>
              <a:t>目前在笔者测试情况下，预约次数是没有限制的，即可以随时取消，这里可以对预约设置次数限制，如三次预约后，不骑车，给予减免信用积分的处罚等措施等。这样能在用车高峰期，提高单车的使用效率。</a:t>
            </a:r>
          </a:p>
        </p:txBody>
      </p:sp>
    </p:spTree>
    <p:extLst>
      <p:ext uri="{BB962C8B-B14F-4D97-AF65-F5344CB8AC3E}">
        <p14:creationId xmlns:p14="http://schemas.microsoft.com/office/powerpoint/2010/main" val="424350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124016"/>
            <a:ext cx="649537" cy="369332"/>
          </a:xfrm>
          <a:prstGeom prst="rect">
            <a:avLst/>
          </a:prstGeom>
        </p:spPr>
        <p:txBody>
          <a:bodyPr wrap="none">
            <a:spAutoFit/>
          </a:bodyPr>
          <a:lstStyle/>
          <a:p>
            <a:r>
              <a:rPr lang="zh-CN" altLang="en-US" b="1" dirty="0"/>
              <a:t>开锁</a:t>
            </a:r>
          </a:p>
        </p:txBody>
      </p:sp>
      <p:pic>
        <p:nvPicPr>
          <p:cNvPr id="6" name="图片 5"/>
          <p:cNvPicPr>
            <a:picLocks noChangeAspect="1"/>
          </p:cNvPicPr>
          <p:nvPr/>
        </p:nvPicPr>
        <p:blipFill>
          <a:blip r:embed="rId2"/>
          <a:stretch>
            <a:fillRect/>
          </a:stretch>
        </p:blipFill>
        <p:spPr>
          <a:xfrm>
            <a:off x="884340" y="1830232"/>
            <a:ext cx="2333333" cy="4066667"/>
          </a:xfrm>
          <a:prstGeom prst="rect">
            <a:avLst/>
          </a:prstGeom>
        </p:spPr>
      </p:pic>
      <p:pic>
        <p:nvPicPr>
          <p:cNvPr id="7" name="图片 6"/>
          <p:cNvPicPr>
            <a:picLocks noChangeAspect="1"/>
          </p:cNvPicPr>
          <p:nvPr/>
        </p:nvPicPr>
        <p:blipFill>
          <a:blip r:embed="rId3"/>
          <a:stretch>
            <a:fillRect/>
          </a:stretch>
        </p:blipFill>
        <p:spPr>
          <a:xfrm>
            <a:off x="3857203" y="1830232"/>
            <a:ext cx="2304762" cy="4066667"/>
          </a:xfrm>
          <a:prstGeom prst="rect">
            <a:avLst/>
          </a:prstGeom>
        </p:spPr>
      </p:pic>
      <p:sp>
        <p:nvSpPr>
          <p:cNvPr id="8" name="矩形 7"/>
          <p:cNvSpPr/>
          <p:nvPr/>
        </p:nvSpPr>
        <p:spPr>
          <a:xfrm>
            <a:off x="6801495" y="1831664"/>
            <a:ext cx="3938257" cy="2959528"/>
          </a:xfrm>
          <a:prstGeom prst="rect">
            <a:avLst/>
          </a:prstGeom>
        </p:spPr>
        <p:txBody>
          <a:bodyPr wrap="square">
            <a:spAutoFit/>
          </a:bodyPr>
          <a:lstStyle/>
          <a:p>
            <a:pPr>
              <a:lnSpc>
                <a:spcPct val="150000"/>
              </a:lnSpc>
            </a:pPr>
            <a:r>
              <a:rPr lang="zh-CN" altLang="en-US" sz="1400" dirty="0"/>
              <a:t>         摩拜单车主要利用扫码开锁，二维码框上方的自行车图标显示了二维码在车身的分布，下方有手电筒，充分考虑到了夜间用车的场景。同时，当扫二维码无效时，也给出了输入编号开锁的应急方案。</a:t>
            </a:r>
            <a:endParaRPr lang="en-US" altLang="zh-CN" sz="1400" dirty="0"/>
          </a:p>
          <a:p>
            <a:pPr>
              <a:lnSpc>
                <a:spcPct val="150000"/>
              </a:lnSpc>
            </a:pPr>
            <a:endParaRPr lang="en-US" altLang="zh-CN" sz="1400" dirty="0"/>
          </a:p>
          <a:p>
            <a:pPr>
              <a:lnSpc>
                <a:spcPct val="150000"/>
              </a:lnSpc>
            </a:pPr>
            <a:r>
              <a:rPr lang="en-US" altLang="zh-CN" sz="1400" dirty="0"/>
              <a:t>         </a:t>
            </a:r>
            <a:r>
              <a:rPr lang="zh-CN" altLang="en-US" sz="1400" dirty="0"/>
              <a:t>ofo利用单个车辆牌号和密码锁一一的对应，输入车牌号，给出密码，进行解锁，简单粗暴，但是有效。</a:t>
            </a:r>
          </a:p>
        </p:txBody>
      </p:sp>
    </p:spTree>
    <p:extLst>
      <p:ext uri="{BB962C8B-B14F-4D97-AF65-F5344CB8AC3E}">
        <p14:creationId xmlns:p14="http://schemas.microsoft.com/office/powerpoint/2010/main" val="388910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124016"/>
            <a:ext cx="1107996" cy="369332"/>
          </a:xfrm>
          <a:prstGeom prst="rect">
            <a:avLst/>
          </a:prstGeom>
        </p:spPr>
        <p:txBody>
          <a:bodyPr wrap="none">
            <a:spAutoFit/>
          </a:bodyPr>
          <a:lstStyle/>
          <a:p>
            <a:r>
              <a:rPr lang="zh-CN" altLang="en-US" dirty="0"/>
              <a:t>个人中心</a:t>
            </a:r>
            <a:endParaRPr lang="zh-CN" altLang="en-US" b="1" dirty="0"/>
          </a:p>
        </p:txBody>
      </p:sp>
      <p:pic>
        <p:nvPicPr>
          <p:cNvPr id="2" name="图片 1"/>
          <p:cNvPicPr>
            <a:picLocks noChangeAspect="1"/>
          </p:cNvPicPr>
          <p:nvPr/>
        </p:nvPicPr>
        <p:blipFill>
          <a:blip r:embed="rId2"/>
          <a:stretch>
            <a:fillRect/>
          </a:stretch>
        </p:blipFill>
        <p:spPr>
          <a:xfrm>
            <a:off x="884340" y="1712544"/>
            <a:ext cx="2371429" cy="3715434"/>
          </a:xfrm>
          <a:prstGeom prst="rect">
            <a:avLst/>
          </a:prstGeom>
        </p:spPr>
      </p:pic>
      <p:pic>
        <p:nvPicPr>
          <p:cNvPr id="5" name="图片 4"/>
          <p:cNvPicPr>
            <a:picLocks noChangeAspect="1"/>
          </p:cNvPicPr>
          <p:nvPr/>
        </p:nvPicPr>
        <p:blipFill>
          <a:blip r:embed="rId3"/>
          <a:stretch>
            <a:fillRect/>
          </a:stretch>
        </p:blipFill>
        <p:spPr>
          <a:xfrm>
            <a:off x="3748134" y="1703490"/>
            <a:ext cx="2378970" cy="3715435"/>
          </a:xfrm>
          <a:prstGeom prst="rect">
            <a:avLst/>
          </a:prstGeom>
        </p:spPr>
      </p:pic>
      <p:sp>
        <p:nvSpPr>
          <p:cNvPr id="9" name="矩形 8"/>
          <p:cNvSpPr/>
          <p:nvPr/>
        </p:nvSpPr>
        <p:spPr>
          <a:xfrm>
            <a:off x="884340" y="5572108"/>
            <a:ext cx="5242764" cy="1061829"/>
          </a:xfrm>
          <a:prstGeom prst="rect">
            <a:avLst/>
          </a:prstGeom>
        </p:spPr>
        <p:txBody>
          <a:bodyPr wrap="square">
            <a:spAutoFit/>
          </a:bodyPr>
          <a:lstStyle/>
          <a:p>
            <a:pPr>
              <a:lnSpc>
                <a:spcPct val="150000"/>
              </a:lnSpc>
            </a:pPr>
            <a:r>
              <a:rPr lang="zh-CN" altLang="en-US" sz="1400" dirty="0"/>
              <a:t>两者的个人中心基本框架都一样，这里摩拜单车直接显示了用户使用单车总历史，这里建议添加一个分享机制，可以分享自己的骑行总历程，有助于分享传播。</a:t>
            </a:r>
            <a:endParaRPr lang="zh-CN" altLang="en-US" sz="1400" dirty="0"/>
          </a:p>
        </p:txBody>
      </p:sp>
      <p:pic>
        <p:nvPicPr>
          <p:cNvPr id="10" name="图片 9"/>
          <p:cNvPicPr>
            <a:picLocks noChangeAspect="1"/>
          </p:cNvPicPr>
          <p:nvPr/>
        </p:nvPicPr>
        <p:blipFill>
          <a:blip r:embed="rId4"/>
          <a:stretch>
            <a:fillRect/>
          </a:stretch>
        </p:blipFill>
        <p:spPr>
          <a:xfrm>
            <a:off x="6619469" y="1712544"/>
            <a:ext cx="1990476" cy="1904762"/>
          </a:xfrm>
          <a:prstGeom prst="rect">
            <a:avLst/>
          </a:prstGeom>
        </p:spPr>
      </p:pic>
      <p:pic>
        <p:nvPicPr>
          <p:cNvPr id="11" name="图片 10"/>
          <p:cNvPicPr>
            <a:picLocks noChangeAspect="1"/>
          </p:cNvPicPr>
          <p:nvPr/>
        </p:nvPicPr>
        <p:blipFill>
          <a:blip r:embed="rId5"/>
          <a:stretch>
            <a:fillRect/>
          </a:stretch>
        </p:blipFill>
        <p:spPr>
          <a:xfrm>
            <a:off x="9197748" y="1713588"/>
            <a:ext cx="2161905" cy="1847619"/>
          </a:xfrm>
          <a:prstGeom prst="rect">
            <a:avLst/>
          </a:prstGeom>
        </p:spPr>
      </p:pic>
      <p:pic>
        <p:nvPicPr>
          <p:cNvPr id="12" name="图片 11"/>
          <p:cNvPicPr>
            <a:picLocks noChangeAspect="1"/>
          </p:cNvPicPr>
          <p:nvPr/>
        </p:nvPicPr>
        <p:blipFill>
          <a:blip r:embed="rId6"/>
          <a:stretch>
            <a:fillRect/>
          </a:stretch>
        </p:blipFill>
        <p:spPr>
          <a:xfrm>
            <a:off x="6619469" y="3918472"/>
            <a:ext cx="1895238" cy="1809524"/>
          </a:xfrm>
          <a:prstGeom prst="rect">
            <a:avLst/>
          </a:prstGeom>
        </p:spPr>
      </p:pic>
    </p:spTree>
    <p:extLst>
      <p:ext uri="{BB962C8B-B14F-4D97-AF65-F5344CB8AC3E}">
        <p14:creationId xmlns:p14="http://schemas.microsoft.com/office/powerpoint/2010/main" val="379524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390" y="362303"/>
            <a:ext cx="9601200" cy="1069940"/>
          </a:xfrm>
        </p:spPr>
        <p:txBody>
          <a:bodyPr/>
          <a:lstStyle/>
          <a:p>
            <a:r>
              <a:rPr lang="zh-CN" altLang="en-US" dirty="0"/>
              <a:t>概述</a:t>
            </a:r>
            <a:endParaRPr lang="zh-CN" dirty="0"/>
          </a:p>
        </p:txBody>
      </p:sp>
      <p:sp>
        <p:nvSpPr>
          <p:cNvPr id="5" name="文本框 4"/>
          <p:cNvSpPr txBox="1"/>
          <p:nvPr/>
        </p:nvSpPr>
        <p:spPr>
          <a:xfrm>
            <a:off x="708170" y="1526796"/>
            <a:ext cx="1439411" cy="369332"/>
          </a:xfrm>
          <a:prstGeom prst="rect">
            <a:avLst/>
          </a:prstGeom>
          <a:noFill/>
        </p:spPr>
        <p:txBody>
          <a:bodyPr wrap="square" rtlCol="0">
            <a:spAutoFit/>
          </a:bodyPr>
          <a:lstStyle/>
          <a:p>
            <a:r>
              <a:rPr lang="en-US" altLang="zh-CN" b="1" dirty="0"/>
              <a:t>2.1</a:t>
            </a:r>
            <a:r>
              <a:rPr lang="zh-CN" altLang="en-US" b="1" dirty="0"/>
              <a:t>行业概述</a:t>
            </a:r>
            <a:endParaRPr lang="zh-CN" altLang="en-US" dirty="0"/>
          </a:p>
        </p:txBody>
      </p:sp>
      <p:sp>
        <p:nvSpPr>
          <p:cNvPr id="6" name="文本框 5"/>
          <p:cNvSpPr txBox="1"/>
          <p:nvPr/>
        </p:nvSpPr>
        <p:spPr>
          <a:xfrm>
            <a:off x="780174" y="2189527"/>
            <a:ext cx="4991451" cy="3970318"/>
          </a:xfrm>
          <a:prstGeom prst="rect">
            <a:avLst/>
          </a:prstGeom>
          <a:noFill/>
        </p:spPr>
        <p:txBody>
          <a:bodyPr wrap="square" rtlCol="0">
            <a:spAutoFit/>
          </a:bodyPr>
          <a:lstStyle/>
          <a:p>
            <a:r>
              <a:rPr lang="en-US" altLang="zh-CN" b="1" dirty="0"/>
              <a:t>016</a:t>
            </a:r>
            <a:r>
              <a:rPr lang="zh-CN" altLang="en-US" b="1" dirty="0"/>
              <a:t>年下半年是共享单车爆发的元年</a:t>
            </a:r>
            <a:endParaRPr lang="zh-CN" altLang="en-US" dirty="0"/>
          </a:p>
          <a:p>
            <a:r>
              <a:rPr lang="en-US" altLang="zh-CN" dirty="0"/>
              <a:t>2016</a:t>
            </a:r>
            <a:r>
              <a:rPr lang="zh-CN" altLang="en-US" dirty="0"/>
              <a:t>年中国单车租赁市场规模预计将达</a:t>
            </a:r>
            <a:r>
              <a:rPr lang="en-US" altLang="zh-CN" dirty="0"/>
              <a:t>0.54</a:t>
            </a:r>
            <a:r>
              <a:rPr lang="zh-CN" altLang="en-US" dirty="0"/>
              <a:t>亿元，用户规模将达到</a:t>
            </a:r>
            <a:r>
              <a:rPr lang="en-US" altLang="zh-CN" dirty="0"/>
              <a:t>425.16</a:t>
            </a:r>
            <a:r>
              <a:rPr lang="zh-CN" altLang="en-US" dirty="0"/>
              <a:t>万人，随着</a:t>
            </a:r>
            <a:r>
              <a:rPr lang="en-US" altLang="zh-CN" dirty="0" err="1"/>
              <a:t>ofo</a:t>
            </a:r>
            <a:r>
              <a:rPr lang="zh-CN" altLang="en-US" dirty="0"/>
              <a:t>小黄车、摩拜单车的移动租赁平台加入，单车租赁用户规模将保持增长态势，市场规模增长趋于理性，预计</a:t>
            </a:r>
            <a:r>
              <a:rPr lang="en-US" altLang="zh-CN" dirty="0"/>
              <a:t>2019</a:t>
            </a:r>
            <a:r>
              <a:rPr lang="zh-CN" altLang="en-US" dirty="0"/>
              <a:t>年中国单车租赁市场规模将上升至</a:t>
            </a:r>
            <a:r>
              <a:rPr lang="en-US" altLang="zh-CN" dirty="0"/>
              <a:t>1.63</a:t>
            </a:r>
            <a:r>
              <a:rPr lang="zh-CN" altLang="en-US" dirty="0"/>
              <a:t>亿元，用户规模将达</a:t>
            </a:r>
            <a:r>
              <a:rPr lang="en-US" altLang="zh-CN" dirty="0"/>
              <a:t>1026.15</a:t>
            </a:r>
            <a:r>
              <a:rPr lang="zh-CN" altLang="en-US" dirty="0"/>
              <a:t>万人。</a:t>
            </a:r>
            <a:endParaRPr lang="en-US" altLang="zh-CN" dirty="0"/>
          </a:p>
          <a:p>
            <a:endParaRPr lang="zh-CN" altLang="en-US" dirty="0"/>
          </a:p>
          <a:p>
            <a:r>
              <a:rPr lang="zh-CN" altLang="en-US" dirty="0"/>
              <a:t>在移动单车租赁平台中，</a:t>
            </a:r>
            <a:r>
              <a:rPr lang="en-US" altLang="zh-CN" dirty="0" err="1"/>
              <a:t>ofo</a:t>
            </a:r>
            <a:r>
              <a:rPr lang="zh-CN" altLang="en-US" dirty="0"/>
              <a:t>小黄车和摩拜单车较有特色，两者在产品定位、发展模式上都存在着一定差异。</a:t>
            </a:r>
            <a:r>
              <a:rPr lang="en-US" altLang="zh-CN" dirty="0" err="1"/>
              <a:t>ofo</a:t>
            </a:r>
            <a:r>
              <a:rPr lang="zh-CN" altLang="en-US" dirty="0"/>
              <a:t>共享单车目前仍以校园内使用为主，且使用价格相对较低，而摩拜单车不限用户群体，只需使用前缴纳</a:t>
            </a:r>
            <a:r>
              <a:rPr lang="en-US" altLang="zh-CN" dirty="0"/>
              <a:t>299</a:t>
            </a:r>
            <a:r>
              <a:rPr lang="zh-CN" altLang="en-US" dirty="0"/>
              <a:t>元押金，即可注册体验。</a:t>
            </a:r>
          </a:p>
        </p:txBody>
      </p:sp>
      <p:pic>
        <p:nvPicPr>
          <p:cNvPr id="7" name="图片 6"/>
          <p:cNvPicPr>
            <a:picLocks noChangeAspect="1"/>
          </p:cNvPicPr>
          <p:nvPr/>
        </p:nvPicPr>
        <p:blipFill>
          <a:blip r:embed="rId2"/>
          <a:stretch>
            <a:fillRect/>
          </a:stretch>
        </p:blipFill>
        <p:spPr>
          <a:xfrm>
            <a:off x="6171154" y="2332139"/>
            <a:ext cx="5638095" cy="3304762"/>
          </a:xfrm>
          <a:prstGeom prst="rect">
            <a:avLst/>
          </a:prstGeom>
        </p:spPr>
      </p:pic>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268870"/>
            <a:ext cx="649537" cy="369332"/>
          </a:xfrm>
          <a:prstGeom prst="rect">
            <a:avLst/>
          </a:prstGeom>
        </p:spPr>
        <p:txBody>
          <a:bodyPr wrap="none">
            <a:spAutoFit/>
          </a:bodyPr>
          <a:lstStyle/>
          <a:p>
            <a:r>
              <a:rPr lang="zh-CN" altLang="en-US" b="1" dirty="0"/>
              <a:t>找车</a:t>
            </a:r>
          </a:p>
        </p:txBody>
      </p:sp>
      <p:sp>
        <p:nvSpPr>
          <p:cNvPr id="6" name="矩形 5"/>
          <p:cNvSpPr/>
          <p:nvPr/>
        </p:nvSpPr>
        <p:spPr>
          <a:xfrm>
            <a:off x="884340" y="1811375"/>
            <a:ext cx="6096000" cy="2354491"/>
          </a:xfrm>
          <a:prstGeom prst="rect">
            <a:avLst/>
          </a:prstGeom>
        </p:spPr>
        <p:txBody>
          <a:bodyPr>
            <a:spAutoFit/>
          </a:bodyPr>
          <a:lstStyle/>
          <a:p>
            <a:pPr>
              <a:lnSpc>
                <a:spcPct val="150000"/>
              </a:lnSpc>
            </a:pPr>
            <a:r>
              <a:rPr lang="zh-CN" altLang="en-US" sz="1400" dirty="0"/>
              <a:t>摩拜只要依据地图找车，基本上没有什么问题，GPS定位比较准，排除个别用户将车私自藏起来。</a:t>
            </a:r>
            <a:endParaRPr lang="en-US" altLang="zh-CN" sz="1400" dirty="0"/>
          </a:p>
          <a:p>
            <a:pPr>
              <a:lnSpc>
                <a:spcPct val="150000"/>
              </a:lnSpc>
            </a:pPr>
            <a:endParaRPr lang="en-US" altLang="zh-CN" sz="1400" dirty="0"/>
          </a:p>
          <a:p>
            <a:pPr>
              <a:lnSpc>
                <a:spcPct val="150000"/>
              </a:lnSpc>
            </a:pPr>
            <a:r>
              <a:rPr lang="zh-CN" altLang="en-US" sz="1400" dirty="0"/>
              <a:t>ofo 往往是先看到车，再使用App查询车锁密码。这里ofo没有GPS，以及比较传统的开锁方式就显现出比较大的漏洞，用户一旦记住了该车辆对应的密码，即可脱离App使用，车辆就此失控，尤其之前网上反映，用户私自损坏车牌号，加私锁等行为，都会加剧运营成本。</a:t>
            </a:r>
          </a:p>
        </p:txBody>
      </p:sp>
    </p:spTree>
    <p:extLst>
      <p:ext uri="{BB962C8B-B14F-4D97-AF65-F5344CB8AC3E}">
        <p14:creationId xmlns:p14="http://schemas.microsoft.com/office/powerpoint/2010/main" val="3337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268870"/>
            <a:ext cx="649537" cy="369332"/>
          </a:xfrm>
          <a:prstGeom prst="rect">
            <a:avLst/>
          </a:prstGeom>
        </p:spPr>
        <p:txBody>
          <a:bodyPr wrap="none">
            <a:spAutoFit/>
          </a:bodyPr>
          <a:lstStyle/>
          <a:p>
            <a:r>
              <a:rPr lang="zh-CN" altLang="en-US" b="1" dirty="0"/>
              <a:t>开锁</a:t>
            </a:r>
          </a:p>
        </p:txBody>
      </p:sp>
      <p:pic>
        <p:nvPicPr>
          <p:cNvPr id="2" name="图片 1"/>
          <p:cNvPicPr>
            <a:picLocks noChangeAspect="1"/>
          </p:cNvPicPr>
          <p:nvPr/>
        </p:nvPicPr>
        <p:blipFill>
          <a:blip r:embed="rId2"/>
          <a:stretch>
            <a:fillRect/>
          </a:stretch>
        </p:blipFill>
        <p:spPr>
          <a:xfrm>
            <a:off x="884340" y="2088319"/>
            <a:ext cx="5971429" cy="2047619"/>
          </a:xfrm>
          <a:prstGeom prst="rect">
            <a:avLst/>
          </a:prstGeom>
        </p:spPr>
      </p:pic>
      <p:sp>
        <p:nvSpPr>
          <p:cNvPr id="5" name="矩形 4"/>
          <p:cNvSpPr/>
          <p:nvPr/>
        </p:nvSpPr>
        <p:spPr>
          <a:xfrm>
            <a:off x="759769" y="4339990"/>
            <a:ext cx="6096000" cy="1990032"/>
          </a:xfrm>
          <a:prstGeom prst="rect">
            <a:avLst/>
          </a:prstGeom>
        </p:spPr>
        <p:txBody>
          <a:bodyPr>
            <a:spAutoFit/>
          </a:bodyPr>
          <a:lstStyle/>
          <a:p>
            <a:pPr>
              <a:lnSpc>
                <a:spcPct val="150000"/>
              </a:lnSpc>
            </a:pPr>
            <a:r>
              <a:rPr lang="zh-CN" altLang="en-US" sz="1400" dirty="0"/>
              <a:t>摩拜单车，直接扫码开锁，不过需要一定的时间，在笔者2个月的使用过程中，仅有个别几次无法开锁。其它情况都是比较顺利的。夜晚的场景下，手电筒的反光使二维码难以扫描，这时需要侧着手机才可以顺利扫码。</a:t>
            </a:r>
            <a:endParaRPr lang="en-US" altLang="zh-CN" sz="1400" dirty="0"/>
          </a:p>
          <a:p>
            <a:pPr>
              <a:lnSpc>
                <a:spcPct val="150000"/>
              </a:lnSpc>
            </a:pPr>
            <a:endParaRPr lang="en-US" altLang="zh-CN" sz="1400" dirty="0"/>
          </a:p>
          <a:p>
            <a:pPr>
              <a:lnSpc>
                <a:spcPct val="150000"/>
              </a:lnSpc>
            </a:pPr>
            <a:r>
              <a:rPr lang="zh-CN" altLang="en-US" sz="1400" dirty="0"/>
              <a:t>ofo 在开锁环节比较传统，就是对于没有使用过机械密码锁的用户第一次使用会有一定的学习成本。</a:t>
            </a:r>
          </a:p>
        </p:txBody>
      </p:sp>
    </p:spTree>
    <p:extLst>
      <p:ext uri="{BB962C8B-B14F-4D97-AF65-F5344CB8AC3E}">
        <p14:creationId xmlns:p14="http://schemas.microsoft.com/office/powerpoint/2010/main" val="240645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使用体验</a:t>
            </a:r>
            <a:endParaRPr lang="zh-CN" altLang="en-US" dirty="0"/>
          </a:p>
        </p:txBody>
      </p:sp>
      <p:sp>
        <p:nvSpPr>
          <p:cNvPr id="3" name="矩形 2"/>
          <p:cNvSpPr/>
          <p:nvPr/>
        </p:nvSpPr>
        <p:spPr>
          <a:xfrm>
            <a:off x="884340" y="1268870"/>
            <a:ext cx="649537" cy="369332"/>
          </a:xfrm>
          <a:prstGeom prst="rect">
            <a:avLst/>
          </a:prstGeom>
        </p:spPr>
        <p:txBody>
          <a:bodyPr wrap="none">
            <a:spAutoFit/>
          </a:bodyPr>
          <a:lstStyle/>
          <a:p>
            <a:r>
              <a:rPr lang="zh-CN" altLang="en-US" b="1" dirty="0"/>
              <a:t>骑行</a:t>
            </a:r>
          </a:p>
        </p:txBody>
      </p:sp>
      <p:sp>
        <p:nvSpPr>
          <p:cNvPr id="6" name="矩形 5"/>
          <p:cNvSpPr/>
          <p:nvPr/>
        </p:nvSpPr>
        <p:spPr>
          <a:xfrm>
            <a:off x="884340" y="1937801"/>
            <a:ext cx="6096000" cy="2178545"/>
          </a:xfrm>
          <a:prstGeom prst="rect">
            <a:avLst/>
          </a:prstGeom>
        </p:spPr>
        <p:txBody>
          <a:bodyPr>
            <a:spAutoFit/>
          </a:bodyPr>
          <a:lstStyle/>
          <a:p>
            <a:pPr>
              <a:lnSpc>
                <a:spcPct val="200000"/>
              </a:lnSpc>
            </a:pPr>
            <a:r>
              <a:rPr lang="zh-CN" altLang="en-US" sz="1400" dirty="0"/>
              <a:t>摩拜单车（Mobike）由于使用轴传动和实心轮胎，车身较重，和普通自行车相比骑起来比较吃力一些，2到3公里以内还可以，长距离骑行比较累。</a:t>
            </a:r>
            <a:endParaRPr lang="en-US" altLang="zh-CN" sz="1400" dirty="0"/>
          </a:p>
          <a:p>
            <a:pPr>
              <a:lnSpc>
                <a:spcPct val="200000"/>
              </a:lnSpc>
            </a:pPr>
            <a:r>
              <a:rPr lang="zh-CN" altLang="en-US" sz="1400" dirty="0"/>
              <a:t>新上的车型Mobike Lite还未体验，不过据网友反馈，体验稍好一些，且加入了车框，和Mobike、ofo相比是一个比较大的优势。</a:t>
            </a:r>
            <a:endParaRPr lang="en-US" altLang="zh-CN" sz="1400" dirty="0"/>
          </a:p>
          <a:p>
            <a:pPr>
              <a:lnSpc>
                <a:spcPct val="200000"/>
              </a:lnSpc>
            </a:pPr>
            <a:r>
              <a:rPr lang="zh-CN" altLang="en-US" sz="1400" dirty="0"/>
              <a:t>ofo 采用普通的自行车，骑行起来比较轻松</a:t>
            </a:r>
            <a:r>
              <a:rPr lang="zh-CN" altLang="en-US" sz="1400" dirty="0"/>
              <a:t>。</a:t>
            </a:r>
          </a:p>
        </p:txBody>
      </p:sp>
    </p:spTree>
    <p:extLst>
      <p:ext uri="{BB962C8B-B14F-4D97-AF65-F5344CB8AC3E}">
        <p14:creationId xmlns:p14="http://schemas.microsoft.com/office/powerpoint/2010/main" val="31144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产品运营</a:t>
            </a:r>
          </a:p>
        </p:txBody>
      </p:sp>
      <p:sp>
        <p:nvSpPr>
          <p:cNvPr id="3" name="矩形 2"/>
          <p:cNvSpPr/>
          <p:nvPr/>
        </p:nvSpPr>
        <p:spPr>
          <a:xfrm>
            <a:off x="884340" y="1268870"/>
            <a:ext cx="1579278" cy="369332"/>
          </a:xfrm>
          <a:prstGeom prst="rect">
            <a:avLst/>
          </a:prstGeom>
        </p:spPr>
        <p:txBody>
          <a:bodyPr wrap="none">
            <a:spAutoFit/>
          </a:bodyPr>
          <a:lstStyle/>
          <a:p>
            <a:r>
              <a:rPr lang="zh-CN" altLang="en-US" b="1" dirty="0"/>
              <a:t>产品内容运营</a:t>
            </a:r>
            <a:endParaRPr lang="zh-CN" altLang="en-US" b="1" dirty="0"/>
          </a:p>
        </p:txBody>
      </p:sp>
      <p:sp>
        <p:nvSpPr>
          <p:cNvPr id="2" name="矩形 1"/>
          <p:cNvSpPr/>
          <p:nvPr/>
        </p:nvSpPr>
        <p:spPr>
          <a:xfrm>
            <a:off x="884339" y="1765922"/>
            <a:ext cx="7490115" cy="307777"/>
          </a:xfrm>
          <a:prstGeom prst="rect">
            <a:avLst/>
          </a:prstGeom>
        </p:spPr>
        <p:txBody>
          <a:bodyPr wrap="square">
            <a:spAutoFit/>
          </a:bodyPr>
          <a:lstStyle/>
          <a:p>
            <a:r>
              <a:rPr lang="zh-CN" altLang="en-US" sz="1400" dirty="0"/>
              <a:t>摩拜单车邀请好友增加信用值，不过目前摩拜的信用值使用场景并不多。</a:t>
            </a:r>
            <a:endParaRPr lang="zh-CN" altLang="en-US" sz="1400" dirty="0"/>
          </a:p>
        </p:txBody>
      </p:sp>
      <p:sp>
        <p:nvSpPr>
          <p:cNvPr id="5" name="矩形 4"/>
          <p:cNvSpPr/>
          <p:nvPr/>
        </p:nvSpPr>
        <p:spPr>
          <a:xfrm>
            <a:off x="884338" y="2224019"/>
            <a:ext cx="6666251" cy="307777"/>
          </a:xfrm>
          <a:prstGeom prst="rect">
            <a:avLst/>
          </a:prstGeom>
        </p:spPr>
        <p:txBody>
          <a:bodyPr wrap="square">
            <a:spAutoFit/>
          </a:bodyPr>
          <a:lstStyle/>
          <a:p>
            <a:r>
              <a:rPr lang="en-US" altLang="zh-CN" sz="1400" dirty="0" err="1"/>
              <a:t>ofo</a:t>
            </a:r>
            <a:r>
              <a:rPr lang="zh-CN" altLang="en-US" sz="1400" dirty="0"/>
              <a:t>使用的比较常见的，邀请好友送红包的方式，且在个人中心部分有明显得标识。</a:t>
            </a:r>
            <a:endParaRPr lang="zh-CN" altLang="en-US" sz="1400" dirty="0"/>
          </a:p>
        </p:txBody>
      </p:sp>
      <p:sp>
        <p:nvSpPr>
          <p:cNvPr id="7" name="矩形 6"/>
          <p:cNvSpPr/>
          <p:nvPr/>
        </p:nvSpPr>
        <p:spPr>
          <a:xfrm>
            <a:off x="884338" y="2932947"/>
            <a:ext cx="1579278" cy="369332"/>
          </a:xfrm>
          <a:prstGeom prst="rect">
            <a:avLst/>
          </a:prstGeom>
        </p:spPr>
        <p:txBody>
          <a:bodyPr wrap="none">
            <a:spAutoFit/>
          </a:bodyPr>
          <a:lstStyle/>
          <a:p>
            <a:r>
              <a:rPr lang="zh-CN" altLang="en-US" b="1" dirty="0"/>
              <a:t>社交媒体运营</a:t>
            </a:r>
            <a:endParaRPr lang="zh-CN" altLang="en-US" dirty="0"/>
          </a:p>
        </p:txBody>
      </p:sp>
      <p:pic>
        <p:nvPicPr>
          <p:cNvPr id="8" name="图片 7"/>
          <p:cNvPicPr>
            <a:picLocks noChangeAspect="1"/>
          </p:cNvPicPr>
          <p:nvPr/>
        </p:nvPicPr>
        <p:blipFill>
          <a:blip r:embed="rId2"/>
          <a:stretch>
            <a:fillRect/>
          </a:stretch>
        </p:blipFill>
        <p:spPr>
          <a:xfrm>
            <a:off x="884338" y="3636266"/>
            <a:ext cx="4457207" cy="2235862"/>
          </a:xfrm>
          <a:prstGeom prst="rect">
            <a:avLst/>
          </a:prstGeom>
        </p:spPr>
      </p:pic>
      <p:pic>
        <p:nvPicPr>
          <p:cNvPr id="9" name="图片 8"/>
          <p:cNvPicPr>
            <a:picLocks noChangeAspect="1"/>
          </p:cNvPicPr>
          <p:nvPr/>
        </p:nvPicPr>
        <p:blipFill>
          <a:blip r:embed="rId3"/>
          <a:stretch>
            <a:fillRect/>
          </a:stretch>
        </p:blipFill>
        <p:spPr>
          <a:xfrm>
            <a:off x="6045993" y="3636266"/>
            <a:ext cx="4656922" cy="2302873"/>
          </a:xfrm>
          <a:prstGeom prst="rect">
            <a:avLst/>
          </a:prstGeom>
        </p:spPr>
      </p:pic>
    </p:spTree>
    <p:extLst>
      <p:ext uri="{BB962C8B-B14F-4D97-AF65-F5344CB8AC3E}">
        <p14:creationId xmlns:p14="http://schemas.microsoft.com/office/powerpoint/2010/main" val="37618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产品运营</a:t>
            </a:r>
          </a:p>
        </p:txBody>
      </p:sp>
      <p:sp>
        <p:nvSpPr>
          <p:cNvPr id="7" name="矩形 6"/>
          <p:cNvSpPr/>
          <p:nvPr/>
        </p:nvSpPr>
        <p:spPr>
          <a:xfrm>
            <a:off x="884338" y="2932947"/>
            <a:ext cx="1579278" cy="369332"/>
          </a:xfrm>
          <a:prstGeom prst="rect">
            <a:avLst/>
          </a:prstGeom>
        </p:spPr>
        <p:txBody>
          <a:bodyPr wrap="none">
            <a:spAutoFit/>
          </a:bodyPr>
          <a:lstStyle/>
          <a:p>
            <a:r>
              <a:rPr lang="zh-CN" altLang="en-US" b="1" dirty="0"/>
              <a:t>社交媒体运营</a:t>
            </a:r>
            <a:endParaRPr lang="zh-CN" altLang="en-US" dirty="0"/>
          </a:p>
        </p:txBody>
      </p:sp>
      <p:pic>
        <p:nvPicPr>
          <p:cNvPr id="8" name="图片 7"/>
          <p:cNvPicPr>
            <a:picLocks noChangeAspect="1"/>
          </p:cNvPicPr>
          <p:nvPr/>
        </p:nvPicPr>
        <p:blipFill>
          <a:blip r:embed="rId2"/>
          <a:stretch>
            <a:fillRect/>
          </a:stretch>
        </p:blipFill>
        <p:spPr>
          <a:xfrm>
            <a:off x="884338" y="3636266"/>
            <a:ext cx="4457207" cy="2235862"/>
          </a:xfrm>
          <a:prstGeom prst="rect">
            <a:avLst/>
          </a:prstGeom>
        </p:spPr>
      </p:pic>
      <p:pic>
        <p:nvPicPr>
          <p:cNvPr id="9" name="图片 8"/>
          <p:cNvPicPr>
            <a:picLocks noChangeAspect="1"/>
          </p:cNvPicPr>
          <p:nvPr/>
        </p:nvPicPr>
        <p:blipFill>
          <a:blip r:embed="rId3"/>
          <a:stretch>
            <a:fillRect/>
          </a:stretch>
        </p:blipFill>
        <p:spPr>
          <a:xfrm>
            <a:off x="6045993" y="3636266"/>
            <a:ext cx="4656922" cy="2302873"/>
          </a:xfrm>
          <a:prstGeom prst="rect">
            <a:avLst/>
          </a:prstGeom>
        </p:spPr>
      </p:pic>
    </p:spTree>
    <p:extLst>
      <p:ext uri="{BB962C8B-B14F-4D97-AF65-F5344CB8AC3E}">
        <p14:creationId xmlns:p14="http://schemas.microsoft.com/office/powerpoint/2010/main" val="321314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产品运营</a:t>
            </a:r>
          </a:p>
        </p:txBody>
      </p:sp>
      <p:sp>
        <p:nvSpPr>
          <p:cNvPr id="6" name="矩形 5"/>
          <p:cNvSpPr/>
          <p:nvPr/>
        </p:nvSpPr>
        <p:spPr>
          <a:xfrm>
            <a:off x="1001917" y="1199213"/>
            <a:ext cx="6096000" cy="1020536"/>
          </a:xfrm>
          <a:prstGeom prst="rect">
            <a:avLst/>
          </a:prstGeom>
        </p:spPr>
        <p:txBody>
          <a:bodyPr>
            <a:spAutoFit/>
          </a:bodyPr>
          <a:lstStyle/>
          <a:p>
            <a:pPr>
              <a:lnSpc>
                <a:spcPct val="150000"/>
              </a:lnSpc>
            </a:pPr>
            <a:r>
              <a:rPr lang="zh-CN" altLang="en-US" sz="1400" dirty="0"/>
              <a:t>上面两幅图是摩拜和</a:t>
            </a:r>
            <a:r>
              <a:rPr lang="en-US" altLang="zh-CN" sz="1400" dirty="0" err="1"/>
              <a:t>ofo</a:t>
            </a:r>
            <a:r>
              <a:rPr lang="zh-CN" altLang="en-US" sz="1400" dirty="0"/>
              <a:t>两个主要公众号的运营情况：</a:t>
            </a:r>
            <a:r>
              <a:rPr lang="en-US" altLang="zh-CN" sz="1400" dirty="0" err="1"/>
              <a:t>ofo</a:t>
            </a:r>
            <a:r>
              <a:rPr lang="zh-CN" altLang="en-US" sz="1400" dirty="0"/>
              <a:t>由于运营较早，积攒了大量的粉丝，其活跃粉丝数远超摩拜，但是两者平均每篇推文的阅读量均是</a:t>
            </a:r>
            <a:r>
              <a:rPr lang="en-US" altLang="zh-CN" sz="1400" dirty="0"/>
              <a:t>4w+</a:t>
            </a:r>
            <a:r>
              <a:rPr lang="zh-CN" altLang="en-US" sz="1400" dirty="0"/>
              <a:t>，说明在微信端，摩拜虽然是后来者，但是成长较快。</a:t>
            </a:r>
            <a:endParaRPr lang="zh-CN" altLang="en-US" sz="1400" dirty="0"/>
          </a:p>
        </p:txBody>
      </p:sp>
      <p:pic>
        <p:nvPicPr>
          <p:cNvPr id="10" name="图片 9"/>
          <p:cNvPicPr>
            <a:picLocks noChangeAspect="1"/>
          </p:cNvPicPr>
          <p:nvPr/>
        </p:nvPicPr>
        <p:blipFill>
          <a:blip r:embed="rId2"/>
          <a:stretch>
            <a:fillRect/>
          </a:stretch>
        </p:blipFill>
        <p:spPr>
          <a:xfrm>
            <a:off x="1125409" y="2523940"/>
            <a:ext cx="2209524" cy="3838095"/>
          </a:xfrm>
          <a:prstGeom prst="rect">
            <a:avLst/>
          </a:prstGeom>
        </p:spPr>
      </p:pic>
      <p:pic>
        <p:nvPicPr>
          <p:cNvPr id="11" name="图片 10"/>
          <p:cNvPicPr>
            <a:picLocks noChangeAspect="1"/>
          </p:cNvPicPr>
          <p:nvPr/>
        </p:nvPicPr>
        <p:blipFill>
          <a:blip r:embed="rId3"/>
          <a:stretch>
            <a:fillRect/>
          </a:stretch>
        </p:blipFill>
        <p:spPr>
          <a:xfrm>
            <a:off x="4049917" y="2542987"/>
            <a:ext cx="2142857" cy="3819048"/>
          </a:xfrm>
          <a:prstGeom prst="rect">
            <a:avLst/>
          </a:prstGeom>
        </p:spPr>
      </p:pic>
      <p:sp>
        <p:nvSpPr>
          <p:cNvPr id="12" name="矩形 11"/>
          <p:cNvSpPr/>
          <p:nvPr/>
        </p:nvSpPr>
        <p:spPr>
          <a:xfrm>
            <a:off x="6373638" y="2457708"/>
            <a:ext cx="5269117" cy="1708160"/>
          </a:xfrm>
          <a:prstGeom prst="rect">
            <a:avLst/>
          </a:prstGeom>
        </p:spPr>
        <p:txBody>
          <a:bodyPr wrap="square">
            <a:spAutoFit/>
          </a:bodyPr>
          <a:lstStyle/>
          <a:p>
            <a:pPr>
              <a:lnSpc>
                <a:spcPct val="150000"/>
              </a:lnSpc>
            </a:pPr>
            <a:r>
              <a:rPr lang="zh-CN" altLang="en-US" sz="1400" dirty="0"/>
              <a:t>从微博粉丝数来看，</a:t>
            </a:r>
            <a:r>
              <a:rPr lang="en-US" altLang="zh-CN" sz="1400" dirty="0" err="1"/>
              <a:t>ofo</a:t>
            </a:r>
            <a:r>
              <a:rPr lang="zh-CN" altLang="en-US" sz="1400" dirty="0"/>
              <a:t>的粉丝数略高于摩拜单车。</a:t>
            </a:r>
            <a:br>
              <a:rPr lang="zh-CN" altLang="en-US" sz="1400" dirty="0"/>
            </a:br>
            <a:endParaRPr lang="zh-CN" altLang="en-US" sz="1400" dirty="0"/>
          </a:p>
          <a:p>
            <a:pPr>
              <a:lnSpc>
                <a:spcPct val="150000"/>
              </a:lnSpc>
            </a:pPr>
            <a:r>
              <a:rPr lang="zh-CN" altLang="en-US" sz="1400" dirty="0"/>
              <a:t>综合微信和微博端可以看出，</a:t>
            </a:r>
            <a:r>
              <a:rPr lang="en-US" altLang="zh-CN" sz="1400" dirty="0" err="1"/>
              <a:t>ofo</a:t>
            </a:r>
            <a:r>
              <a:rPr lang="zh-CN" altLang="en-US" sz="1400" dirty="0"/>
              <a:t>上线时间较早，积攒了一批的忠实用户，而摩拜单车虽然上线时间短，但是在微信和微博两端的粉丝影响力已经赶上了</a:t>
            </a:r>
            <a:r>
              <a:rPr lang="en-US" altLang="zh-CN" sz="1400" dirty="0" err="1"/>
              <a:t>ofo</a:t>
            </a:r>
            <a:r>
              <a:rPr lang="zh-CN" altLang="en-US" sz="1400" dirty="0"/>
              <a:t>。</a:t>
            </a:r>
          </a:p>
        </p:txBody>
      </p:sp>
      <p:pic>
        <p:nvPicPr>
          <p:cNvPr id="13" name="图片 12"/>
          <p:cNvPicPr>
            <a:picLocks noChangeAspect="1"/>
          </p:cNvPicPr>
          <p:nvPr/>
        </p:nvPicPr>
        <p:blipFill>
          <a:blip r:embed="rId4"/>
          <a:stretch>
            <a:fillRect/>
          </a:stretch>
        </p:blipFill>
        <p:spPr>
          <a:xfrm>
            <a:off x="6460794" y="4251147"/>
            <a:ext cx="5181961" cy="2434126"/>
          </a:xfrm>
          <a:prstGeom prst="rect">
            <a:avLst/>
          </a:prstGeom>
        </p:spPr>
      </p:pic>
    </p:spTree>
    <p:extLst>
      <p:ext uri="{BB962C8B-B14F-4D97-AF65-F5344CB8AC3E}">
        <p14:creationId xmlns:p14="http://schemas.microsoft.com/office/powerpoint/2010/main" val="11851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三、摩拜单车缺点</a:t>
            </a:r>
          </a:p>
        </p:txBody>
      </p:sp>
      <p:sp>
        <p:nvSpPr>
          <p:cNvPr id="5" name="文本框 4"/>
          <p:cNvSpPr txBox="1"/>
          <p:nvPr/>
        </p:nvSpPr>
        <p:spPr>
          <a:xfrm>
            <a:off x="947714" y="1421393"/>
            <a:ext cx="10577347" cy="4763868"/>
          </a:xfrm>
          <a:prstGeom prst="rect">
            <a:avLst/>
          </a:prstGeom>
          <a:noFill/>
        </p:spPr>
        <p:txBody>
          <a:bodyPr wrap="square" rtlCol="0">
            <a:spAutoFit/>
          </a:bodyPr>
          <a:lstStyle/>
          <a:p>
            <a:pPr>
              <a:lnSpc>
                <a:spcPct val="200000"/>
              </a:lnSpc>
            </a:pPr>
            <a:r>
              <a:rPr lang="en-US" altLang="zh-CN" sz="1400" dirty="0">
                <a:latin typeface="Arial" panose="020B0604020202020204" pitchFamily="34" charset="0"/>
              </a:rPr>
              <a:t>1.</a:t>
            </a:r>
            <a:r>
              <a:rPr lang="zh-CN" altLang="en-US" sz="1400" dirty="0">
                <a:latin typeface="Arial" panose="020B0604020202020204" pitchFamily="34" charset="0"/>
              </a:rPr>
              <a:t>车子综合缺点：太重 座位太硬个屁股 颠簸感太重 上坡无法骑行</a:t>
            </a:r>
            <a:endParaRPr lang="en-US" altLang="zh-CN" sz="1400" dirty="0">
              <a:latin typeface="Arial" panose="020B0604020202020204" pitchFamily="34" charset="0"/>
            </a:endParaRPr>
          </a:p>
          <a:p>
            <a:pPr>
              <a:lnSpc>
                <a:spcPct val="200000"/>
              </a:lnSpc>
            </a:pPr>
            <a:r>
              <a:rPr lang="en-US" altLang="zh-CN" sz="1400" dirty="0"/>
              <a:t>2.</a:t>
            </a:r>
            <a:r>
              <a:rPr lang="zh-CN" altLang="en-US" sz="1400" dirty="0"/>
              <a:t>预约单车</a:t>
            </a:r>
            <a:r>
              <a:rPr lang="en-US" altLang="zh-CN" sz="1400" dirty="0"/>
              <a:t>-</a:t>
            </a:r>
            <a:r>
              <a:rPr lang="zh-CN" altLang="en-US" sz="1400" dirty="0"/>
              <a:t>寻车铃不好用，几乎是没有声音响起</a:t>
            </a:r>
            <a:endParaRPr lang="en-US" altLang="zh-CN" sz="1400" dirty="0"/>
          </a:p>
          <a:p>
            <a:pPr>
              <a:lnSpc>
                <a:spcPct val="200000"/>
              </a:lnSpc>
            </a:pPr>
            <a:r>
              <a:rPr lang="en-US" altLang="zh-CN" sz="1400" dirty="0"/>
              <a:t>3. GPS</a:t>
            </a:r>
            <a:r>
              <a:rPr lang="zh-CN" altLang="en-US" sz="1400" dirty="0"/>
              <a:t>定位准确率 很低</a:t>
            </a:r>
            <a:endParaRPr lang="en-US" altLang="zh-CN" sz="1400" dirty="0"/>
          </a:p>
          <a:p>
            <a:pPr>
              <a:lnSpc>
                <a:spcPct val="200000"/>
              </a:lnSpc>
            </a:pPr>
            <a:r>
              <a:rPr lang="en-US" altLang="zh-CN" sz="1400" dirty="0"/>
              <a:t>4.</a:t>
            </a:r>
            <a:r>
              <a:rPr lang="zh-CN" altLang="en-US" sz="1400" dirty="0"/>
              <a:t>新用户一般预约第二辆车的时候才能找到自己预约的车子（时间成本太大）</a:t>
            </a:r>
            <a:endParaRPr lang="en-US" altLang="zh-CN" sz="1400" dirty="0"/>
          </a:p>
          <a:p>
            <a:pPr>
              <a:lnSpc>
                <a:spcPct val="200000"/>
              </a:lnSpc>
            </a:pPr>
            <a:r>
              <a:rPr lang="en-US" altLang="zh-CN" sz="1400" dirty="0"/>
              <a:t>5.</a:t>
            </a:r>
            <a:r>
              <a:rPr lang="zh-CN" altLang="en-US" sz="1400" dirty="0"/>
              <a:t>单车分布太不均匀，有时候想用 但是找到车的时候 找车的时间加起来 用其他工具都可以到目的地了</a:t>
            </a:r>
            <a:endParaRPr lang="en-US" altLang="zh-CN" sz="1400" dirty="0"/>
          </a:p>
          <a:p>
            <a:pPr>
              <a:lnSpc>
                <a:spcPct val="200000"/>
              </a:lnSpc>
            </a:pPr>
            <a:r>
              <a:rPr lang="en-US" altLang="zh-CN" sz="1400" dirty="0"/>
              <a:t>6.</a:t>
            </a:r>
            <a:r>
              <a:rPr lang="zh-CN" altLang="en-US" sz="1400" dirty="0"/>
              <a:t>存在问题：</a:t>
            </a:r>
            <a:endParaRPr lang="en-US" altLang="zh-CN" sz="1400" dirty="0"/>
          </a:p>
          <a:p>
            <a:pPr>
              <a:lnSpc>
                <a:spcPct val="200000"/>
              </a:lnSpc>
            </a:pPr>
            <a:r>
              <a:rPr lang="en-US" altLang="zh-CN" sz="1400" dirty="0"/>
              <a:t>6.1</a:t>
            </a:r>
            <a:r>
              <a:rPr lang="zh-CN" altLang="en-US" sz="1400" dirty="0"/>
              <a:t>定制自行车的单车成本较高，导致在推广过程中，自行车制造跟不上用户需求，在一个城市一个城市推广对车辆的，给其他竞争带来抄袭占领市场的机会</a:t>
            </a:r>
            <a:endParaRPr lang="en-US" altLang="zh-CN" sz="1400" dirty="0"/>
          </a:p>
          <a:p>
            <a:pPr>
              <a:lnSpc>
                <a:spcPct val="200000"/>
              </a:lnSpc>
            </a:pPr>
            <a:r>
              <a:rPr lang="en-US" altLang="zh-CN" sz="1400" dirty="0"/>
              <a:t>6.2. </a:t>
            </a:r>
            <a:r>
              <a:rPr lang="zh-CN" altLang="en-US" sz="1400" dirty="0"/>
              <a:t>自行车重量急剧增加，导致骑车的用户体验下降。</a:t>
            </a:r>
            <a:endParaRPr lang="en-US" altLang="zh-CN" sz="1400" dirty="0"/>
          </a:p>
          <a:p>
            <a:pPr>
              <a:lnSpc>
                <a:spcPct val="200000"/>
              </a:lnSpc>
            </a:pPr>
            <a:r>
              <a:rPr lang="en-US" altLang="zh-CN" sz="1400" dirty="0"/>
              <a:t>6.3</a:t>
            </a:r>
            <a:r>
              <a:rPr lang="zh-CN" altLang="en-US" sz="1400" dirty="0"/>
              <a:t>是防盗与安全性，成本上升导致防盗风险急剧上升。</a:t>
            </a:r>
            <a:endParaRPr lang="en-US" altLang="zh-CN" sz="1400" dirty="0"/>
          </a:p>
          <a:p>
            <a:pPr>
              <a:lnSpc>
                <a:spcPct val="200000"/>
              </a:lnSpc>
            </a:pPr>
            <a:r>
              <a:rPr lang="zh-CN" altLang="en-US" sz="1400" dirty="0"/>
              <a:t>没有体验</a:t>
            </a:r>
            <a:r>
              <a:rPr lang="en-US" altLang="zh-CN" sz="1400" dirty="0"/>
              <a:t>OFO </a:t>
            </a:r>
            <a:r>
              <a:rPr lang="zh-CN" altLang="en-US" sz="1400" dirty="0"/>
              <a:t>资料来源于网络</a:t>
            </a:r>
          </a:p>
        </p:txBody>
      </p:sp>
    </p:spTree>
    <p:extLst>
      <p:ext uri="{BB962C8B-B14F-4D97-AF65-F5344CB8AC3E}">
        <p14:creationId xmlns:p14="http://schemas.microsoft.com/office/powerpoint/2010/main" val="293758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摩拜单车、</a:t>
            </a:r>
            <a:r>
              <a:rPr lang="en-US" altLang="zh-CN" dirty="0"/>
              <a:t>OFO  </a:t>
            </a:r>
            <a:r>
              <a:rPr lang="zh-CN" altLang="en-US" dirty="0"/>
              <a:t>总结</a:t>
            </a:r>
          </a:p>
        </p:txBody>
      </p:sp>
      <p:sp>
        <p:nvSpPr>
          <p:cNvPr id="2" name="矩形 1"/>
          <p:cNvSpPr/>
          <p:nvPr/>
        </p:nvSpPr>
        <p:spPr>
          <a:xfrm>
            <a:off x="884340" y="1251021"/>
            <a:ext cx="6096000" cy="2636363"/>
          </a:xfrm>
          <a:prstGeom prst="rect">
            <a:avLst/>
          </a:prstGeom>
        </p:spPr>
        <p:txBody>
          <a:bodyPr>
            <a:spAutoFit/>
          </a:bodyPr>
          <a:lstStyle/>
          <a:p>
            <a:pPr>
              <a:lnSpc>
                <a:spcPct val="150000"/>
              </a:lnSpc>
            </a:pPr>
            <a:r>
              <a:rPr lang="zh-CN" altLang="en-US" sz="1400" dirty="0"/>
              <a:t>摩拜和ofo两者的崛起，不得不让我们想起13年初的滴滴和快的。在资本疯狂的推动下，摩拜快速的覆盖了北上广深四个一线城市，并且在11月1日，摩拜宣布进驻新加坡高校；ofo则快速的面向了社会用户。可以看出，两者的业务方向越来越重合，而且摩拜推出的Mobike Lite也是解决单车成本和体验的问题，但是技术丝毫没有减少（GPS定位、物联网技术），这一点一直是ofo的弱项，不过相信在强大的资本推动下，ofo也会推出和摩拜相似的车辆。如何平衡车辆成本、后期维护成本和使用体验这几者的关系，将是这两家公司共同面临的挑战~</a:t>
            </a:r>
          </a:p>
        </p:txBody>
      </p:sp>
      <p:sp>
        <p:nvSpPr>
          <p:cNvPr id="3" name="文本框 2"/>
          <p:cNvSpPr txBox="1"/>
          <p:nvPr/>
        </p:nvSpPr>
        <p:spPr>
          <a:xfrm>
            <a:off x="884340" y="4246075"/>
            <a:ext cx="8485997" cy="2077492"/>
          </a:xfrm>
          <a:prstGeom prst="rect">
            <a:avLst/>
          </a:prstGeom>
          <a:noFill/>
        </p:spPr>
        <p:txBody>
          <a:bodyPr wrap="square" rtlCol="0">
            <a:spAutoFit/>
          </a:bodyPr>
          <a:lstStyle/>
          <a:p>
            <a:pPr>
              <a:lnSpc>
                <a:spcPct val="150000"/>
              </a:lnSpc>
            </a:pPr>
            <a:r>
              <a:rPr lang="zh-CN" altLang="en-US" sz="1600" dirty="0"/>
              <a:t>摩拜单车优化方案：</a:t>
            </a:r>
            <a:endParaRPr lang="en-US" altLang="zh-CN" sz="1600" dirty="0"/>
          </a:p>
          <a:p>
            <a:pPr>
              <a:lnSpc>
                <a:spcPct val="150000"/>
              </a:lnSpc>
            </a:pPr>
            <a:r>
              <a:rPr lang="en-US" altLang="zh-CN" sz="1400" dirty="0"/>
              <a:t>1.</a:t>
            </a:r>
            <a:r>
              <a:rPr lang="zh-CN" altLang="en-US" sz="1400" dirty="0"/>
              <a:t>预约找车时，人车交互，不是一直没有任何反映的定位，例如滴滴打车 我可以清楚的看到车在哪个方向前进，最为只能硬件，一定要智能起来。</a:t>
            </a:r>
            <a:endParaRPr lang="en-US" altLang="zh-CN" sz="1400" dirty="0"/>
          </a:p>
          <a:p>
            <a:pPr>
              <a:lnSpc>
                <a:spcPct val="150000"/>
              </a:lnSpc>
            </a:pPr>
            <a:r>
              <a:rPr lang="en-US" altLang="zh-CN" sz="1400" dirty="0"/>
              <a:t>2.</a:t>
            </a:r>
            <a:r>
              <a:rPr lang="zh-CN" altLang="en-US" sz="1400" dirty="0"/>
              <a:t>在找车地图界面加一个指南针的功能 ，大多用户都是不分东南西北的。</a:t>
            </a:r>
            <a:endParaRPr lang="en-US" altLang="zh-CN" sz="1400" dirty="0"/>
          </a:p>
          <a:p>
            <a:pPr>
              <a:lnSpc>
                <a:spcPct val="150000"/>
              </a:lnSpc>
            </a:pPr>
            <a:r>
              <a:rPr lang="en-US" altLang="zh-CN" sz="1400" dirty="0"/>
              <a:t>3.</a:t>
            </a:r>
            <a:r>
              <a:rPr lang="zh-CN" altLang="en-US" sz="1400" dirty="0"/>
              <a:t>在预约功能 寻车铃 不如更改成 寻车灯更好一些</a:t>
            </a:r>
            <a:endParaRPr lang="en-US" altLang="zh-CN" sz="1400" dirty="0"/>
          </a:p>
          <a:p>
            <a:pPr>
              <a:lnSpc>
                <a:spcPct val="150000"/>
              </a:lnSpc>
            </a:pPr>
            <a:r>
              <a:rPr lang="en-US" altLang="zh-CN" sz="1400" dirty="0"/>
              <a:t>4.</a:t>
            </a:r>
            <a:r>
              <a:rPr lang="zh-CN" altLang="en-US" sz="1400" dirty="0"/>
              <a:t>加入抢单车模式，例如：</a:t>
            </a:r>
            <a:r>
              <a:rPr lang="en-US" altLang="zh-CN" sz="1400" dirty="0"/>
              <a:t>QQ</a:t>
            </a:r>
            <a:r>
              <a:rPr lang="zh-CN" altLang="en-US" sz="1400" dirty="0"/>
              <a:t>抢车位</a:t>
            </a:r>
          </a:p>
        </p:txBody>
      </p:sp>
    </p:spTree>
    <p:extLst>
      <p:ext uri="{BB962C8B-B14F-4D97-AF65-F5344CB8AC3E}">
        <p14:creationId xmlns:p14="http://schemas.microsoft.com/office/powerpoint/2010/main" val="390037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4340" y="343947"/>
            <a:ext cx="9601200" cy="583379"/>
          </a:xfrm>
        </p:spPr>
        <p:txBody>
          <a:bodyPr/>
          <a:lstStyle/>
          <a:p>
            <a:r>
              <a:rPr lang="zh-CN" altLang="en-US" dirty="0"/>
              <a:t>行业发展历程</a:t>
            </a:r>
            <a:endParaRPr lang="zh-CN" dirty="0"/>
          </a:p>
        </p:txBody>
      </p:sp>
      <p:sp>
        <p:nvSpPr>
          <p:cNvPr id="4" name="矩形 3"/>
          <p:cNvSpPr/>
          <p:nvPr/>
        </p:nvSpPr>
        <p:spPr>
          <a:xfrm>
            <a:off x="5975614" y="3244334"/>
            <a:ext cx="240772" cy="369332"/>
          </a:xfrm>
          <a:prstGeom prst="rect">
            <a:avLst/>
          </a:prstGeom>
        </p:spPr>
        <p:txBody>
          <a:bodyPr wrap="none">
            <a:spAutoFit/>
          </a:bodyPr>
          <a:lstStyle/>
          <a:p>
            <a:r>
              <a:rPr lang="zh-CN" altLang="en-US" dirty="0"/>
              <a:t> </a:t>
            </a:r>
          </a:p>
        </p:txBody>
      </p:sp>
      <p:pic>
        <p:nvPicPr>
          <p:cNvPr id="5" name="图片 4"/>
          <p:cNvPicPr>
            <a:picLocks noChangeAspect="1"/>
          </p:cNvPicPr>
          <p:nvPr/>
        </p:nvPicPr>
        <p:blipFill>
          <a:blip r:embed="rId2"/>
          <a:stretch>
            <a:fillRect/>
          </a:stretch>
        </p:blipFill>
        <p:spPr>
          <a:xfrm>
            <a:off x="5385731" y="1377215"/>
            <a:ext cx="5024501" cy="5032932"/>
          </a:xfrm>
          <a:prstGeom prst="rect">
            <a:avLst/>
          </a:prstGeom>
        </p:spPr>
      </p:pic>
      <p:sp>
        <p:nvSpPr>
          <p:cNvPr id="6" name="文本框 5"/>
          <p:cNvSpPr txBox="1"/>
          <p:nvPr/>
        </p:nvSpPr>
        <p:spPr>
          <a:xfrm>
            <a:off x="796953" y="1392572"/>
            <a:ext cx="4379053" cy="1477328"/>
          </a:xfrm>
          <a:prstGeom prst="rect">
            <a:avLst/>
          </a:prstGeom>
          <a:noFill/>
        </p:spPr>
        <p:txBody>
          <a:bodyPr wrap="square" rtlCol="0">
            <a:spAutoFit/>
          </a:bodyPr>
          <a:lstStyle/>
          <a:p>
            <a:r>
              <a:rPr lang="zh-CN" altLang="en-US" dirty="0"/>
              <a:t>起源于欧洲的共享单车，在</a:t>
            </a:r>
            <a:r>
              <a:rPr lang="en-US" altLang="zh-CN" dirty="0"/>
              <a:t>2007</a:t>
            </a:r>
            <a:r>
              <a:rPr lang="zh-CN" altLang="en-US" dirty="0"/>
              <a:t>年进入中国，</a:t>
            </a:r>
            <a:r>
              <a:rPr lang="en-US" altLang="zh-CN" dirty="0"/>
              <a:t>2007-2014</a:t>
            </a:r>
            <a:r>
              <a:rPr lang="zh-CN" altLang="en-US" dirty="0"/>
              <a:t>年，共享单车主要是政府倡导，而到了</a:t>
            </a:r>
            <a:r>
              <a:rPr lang="en-US" altLang="zh-CN" dirty="0"/>
              <a:t>2014</a:t>
            </a:r>
            <a:r>
              <a:rPr lang="zh-CN" altLang="en-US" dirty="0"/>
              <a:t>年，</a:t>
            </a:r>
            <a:r>
              <a:rPr lang="en-US" altLang="zh-CN" dirty="0" err="1"/>
              <a:t>ofo</a:t>
            </a:r>
            <a:r>
              <a:rPr lang="zh-CN" altLang="en-US" dirty="0"/>
              <a:t>的成立以及</a:t>
            </a:r>
            <a:r>
              <a:rPr lang="en-US" altLang="zh-CN" dirty="0"/>
              <a:t>2015</a:t>
            </a:r>
            <a:r>
              <a:rPr lang="zh-CN" altLang="en-US" dirty="0"/>
              <a:t>年的摩拜进入市场，共享自行车经济才开始慢慢被大众所熟知。</a:t>
            </a:r>
          </a:p>
        </p:txBody>
      </p:sp>
    </p:spTree>
    <p:extLst>
      <p:ext uri="{BB962C8B-B14F-4D97-AF65-F5344CB8AC3E}">
        <p14:creationId xmlns:p14="http://schemas.microsoft.com/office/powerpoint/2010/main" val="679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行业分布</a:t>
            </a:r>
            <a:endParaRPr lang="zh-CN" dirty="0"/>
          </a:p>
        </p:txBody>
      </p:sp>
      <p:sp>
        <p:nvSpPr>
          <p:cNvPr id="3" name="内容占位符 2"/>
          <p:cNvSpPr>
            <a:spLocks noGrp="1"/>
          </p:cNvSpPr>
          <p:nvPr>
            <p:ph sz="half" idx="1"/>
          </p:nvPr>
        </p:nvSpPr>
        <p:spPr>
          <a:xfrm>
            <a:off x="1295400" y="1828800"/>
            <a:ext cx="4694339" cy="4348163"/>
          </a:xfrm>
        </p:spPr>
        <p:txBody>
          <a:bodyPr>
            <a:normAutofit fontScale="70000" lnSpcReduction="20000"/>
          </a:bodyPr>
          <a:lstStyle/>
          <a:p>
            <a:pPr marL="0" indent="0">
              <a:buNone/>
            </a:pPr>
            <a:r>
              <a:rPr lang="en-US" altLang="zh-CN" b="1" dirty="0" err="1"/>
              <a:t>ofo</a:t>
            </a:r>
            <a:r>
              <a:rPr lang="zh-CN" altLang="en-US" b="1" dirty="0"/>
              <a:t>目前的市场分布</a:t>
            </a:r>
            <a:endParaRPr lang="en-US" altLang="zh-CN" sz="1600" dirty="0"/>
          </a:p>
          <a:p>
            <a:pPr marL="0" indent="0">
              <a:lnSpc>
                <a:spcPct val="150000"/>
              </a:lnSpc>
              <a:buNone/>
            </a:pPr>
            <a:r>
              <a:rPr lang="zh-CN" altLang="en-US" sz="1600" dirty="0"/>
              <a:t>目前</a:t>
            </a:r>
            <a:r>
              <a:rPr lang="en-US" altLang="zh-CN" sz="1600" dirty="0" err="1"/>
              <a:t>ofo</a:t>
            </a:r>
            <a:r>
              <a:rPr lang="zh-CN" altLang="en-US" sz="1600" dirty="0"/>
              <a:t>已经开始“出校入城”，开始切入城市，首站则选择了帝都北京和魔都上海。其中上海试点地区包括：智星路大学路中段、同和国际大厦、东方锦园、政民路中段、云海大厦、国痒路</a:t>
            </a:r>
            <a:r>
              <a:rPr lang="en-US" altLang="zh-CN" sz="1600" dirty="0"/>
              <a:t>21</a:t>
            </a:r>
            <a:r>
              <a:rPr lang="zh-CN" altLang="en-US" sz="1600" dirty="0"/>
              <a:t>号、复旦北苑门口、运光路</a:t>
            </a:r>
            <a:r>
              <a:rPr lang="en-US" altLang="zh-CN" sz="1600" dirty="0"/>
              <a:t>15</a:t>
            </a:r>
            <a:r>
              <a:rPr lang="zh-CN" altLang="en-US" sz="1600" dirty="0"/>
              <a:t>弄。北京试点地区包括：中关村软件园一期二期、上地地铁站、西二旗地铁站、领袖新硅谷。很明显，</a:t>
            </a:r>
            <a:r>
              <a:rPr lang="en-US" altLang="zh-CN" sz="1600" dirty="0" err="1"/>
              <a:t>ofo</a:t>
            </a:r>
            <a:r>
              <a:rPr lang="zh-CN" altLang="en-US" sz="1600" dirty="0"/>
              <a:t>此次虽然迈出了“出校入城”的一步，但是选择的城市区域依然主要是在高校附近。不过这两个城市都是摩拜有直接分布的，这样预示了与其竞争对手摩拜展开短兵相接的较量。</a:t>
            </a:r>
            <a:br>
              <a:rPr lang="zh-CN" altLang="en-US" dirty="0"/>
            </a:br>
            <a:br>
              <a:rPr lang="zh-CN" altLang="en-US" dirty="0"/>
            </a:br>
            <a:endParaRPr lang="zh-CN" dirty="0"/>
          </a:p>
        </p:txBody>
      </p:sp>
      <p:sp>
        <p:nvSpPr>
          <p:cNvPr id="4" name="内容占位符 3"/>
          <p:cNvSpPr>
            <a:spLocks noGrp="1"/>
          </p:cNvSpPr>
          <p:nvPr>
            <p:ph sz="half" idx="2"/>
          </p:nvPr>
        </p:nvSpPr>
        <p:spPr>
          <a:xfrm>
            <a:off x="6324598" y="1828800"/>
            <a:ext cx="4765647" cy="4348163"/>
          </a:xfrm>
        </p:spPr>
        <p:txBody>
          <a:bodyPr>
            <a:normAutofit fontScale="70000" lnSpcReduction="20000"/>
          </a:bodyPr>
          <a:lstStyle/>
          <a:p>
            <a:pPr marL="0" indent="0">
              <a:buNone/>
            </a:pPr>
            <a:r>
              <a:rPr lang="zh-CN" altLang="en-US" b="1" dirty="0"/>
              <a:t>摩拜目前的市场分布</a:t>
            </a:r>
            <a:endParaRPr lang="en-US" altLang="zh-CN" b="1" dirty="0"/>
          </a:p>
          <a:p>
            <a:pPr marL="0" indent="0">
              <a:lnSpc>
                <a:spcPct val="170000"/>
              </a:lnSpc>
              <a:buNone/>
            </a:pPr>
            <a:r>
              <a:rPr lang="zh-CN" altLang="en-US" dirty="0"/>
              <a:t>摩拜目前分布的城市则主要集中在北京、上海、广州一线城市，而在上海，摩拜单车的投放量已经比较大，在工作日上班时间段，写字楼附近密集停放着大量摩拜单车。而在</a:t>
            </a:r>
            <a:r>
              <a:rPr lang="en-US" altLang="zh-CN" dirty="0"/>
              <a:t>10</a:t>
            </a:r>
            <a:r>
              <a:rPr lang="zh-CN" altLang="en-US" dirty="0"/>
              <a:t>月</a:t>
            </a:r>
            <a:r>
              <a:rPr lang="en-US" altLang="zh-CN" dirty="0"/>
              <a:t>16</a:t>
            </a:r>
            <a:r>
              <a:rPr lang="zh-CN" altLang="en-US" dirty="0"/>
              <a:t>日，摩拜单车在深圳市区投放了第一批摩拜单车并开始试运营，同日，摩拜单车</a:t>
            </a:r>
            <a:r>
              <a:rPr lang="en-US" altLang="zh-CN" dirty="0"/>
              <a:t>App</a:t>
            </a:r>
            <a:r>
              <a:rPr lang="zh-CN" altLang="en-US" dirty="0"/>
              <a:t>也开通了深圳地区的服务。这也预示着摩拜单车进入第四个城市，而作为年轻人聚集的创业热土。未来，摩拜将深耕深圳，和深圳政府、企业和社会大众共同携手，为缓解城市拥堵和建设绿色城市贡献力量。</a:t>
            </a:r>
            <a:br>
              <a:rPr lang="zh-CN" altLang="en-US" dirty="0"/>
            </a:br>
            <a:endParaRPr lang="zh-CN" altLang="en-US" dirty="0"/>
          </a:p>
        </p:txBody>
      </p:sp>
    </p:spTree>
    <p:extLst>
      <p:ext uri="{BB962C8B-B14F-4D97-AF65-F5344CB8AC3E}">
        <p14:creationId xmlns:p14="http://schemas.microsoft.com/office/powerpoint/2010/main" val="76208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0451" y="889233"/>
            <a:ext cx="10326149" cy="553672"/>
          </a:xfrm>
        </p:spPr>
        <p:txBody>
          <a:bodyPr/>
          <a:lstStyle/>
          <a:p>
            <a:r>
              <a:rPr lang="zh-CN" altLang="en-US" dirty="0"/>
              <a:t>用户定位</a:t>
            </a:r>
            <a:endParaRPr lang="zh-CN" dirty="0"/>
          </a:p>
        </p:txBody>
      </p:sp>
      <p:sp>
        <p:nvSpPr>
          <p:cNvPr id="3" name="内容占位符 2"/>
          <p:cNvSpPr>
            <a:spLocks noGrp="1"/>
          </p:cNvSpPr>
          <p:nvPr>
            <p:ph sz="half" idx="1"/>
          </p:nvPr>
        </p:nvSpPr>
        <p:spPr>
          <a:xfrm>
            <a:off x="0" y="1828801"/>
            <a:ext cx="12192000" cy="1015068"/>
          </a:xfrm>
        </p:spPr>
        <p:txBody>
          <a:bodyPr/>
          <a:lstStyle/>
          <a:p>
            <a:pPr marL="0" indent="0" algn="ctr">
              <a:buNone/>
            </a:pPr>
            <a:r>
              <a:rPr lang="zh-CN" altLang="en-US" dirty="0"/>
              <a:t>摩拜单车：以一线城市年轻上班族为主，还有大学生及其  关注新事物，接受新事物的中老年人</a:t>
            </a:r>
            <a:endParaRPr lang="zh-CN" dirty="0"/>
          </a:p>
        </p:txBody>
      </p:sp>
      <p:sp>
        <p:nvSpPr>
          <p:cNvPr id="6" name="文本框 5"/>
          <p:cNvSpPr txBox="1"/>
          <p:nvPr/>
        </p:nvSpPr>
        <p:spPr>
          <a:xfrm>
            <a:off x="0" y="2550253"/>
            <a:ext cx="7541703" cy="400110"/>
          </a:xfrm>
          <a:prstGeom prst="rect">
            <a:avLst/>
          </a:prstGeom>
          <a:noFill/>
        </p:spPr>
        <p:txBody>
          <a:bodyPr wrap="square" rtlCol="0">
            <a:spAutoFit/>
          </a:bodyPr>
          <a:lstStyle/>
          <a:p>
            <a:pPr algn="ctr"/>
            <a:r>
              <a:rPr lang="en-US" altLang="zh-CN" sz="2000" dirty="0"/>
              <a:t>           </a:t>
            </a:r>
            <a:r>
              <a:rPr lang="en-US" altLang="zh-CN" sz="2000" dirty="0" err="1"/>
              <a:t>OfO</a:t>
            </a:r>
            <a:r>
              <a:rPr lang="zh-CN" altLang="en-US" sz="2000" dirty="0"/>
              <a:t>：以大城市的高校大学生为主，以及大城市的上班族等</a:t>
            </a:r>
          </a:p>
        </p:txBody>
      </p:sp>
      <p:sp>
        <p:nvSpPr>
          <p:cNvPr id="8" name="标题 1"/>
          <p:cNvSpPr txBox="1">
            <a:spLocks/>
          </p:cNvSpPr>
          <p:nvPr/>
        </p:nvSpPr>
        <p:spPr>
          <a:xfrm>
            <a:off x="570450" y="3298271"/>
            <a:ext cx="10326149" cy="553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用户需求</a:t>
            </a:r>
          </a:p>
        </p:txBody>
      </p:sp>
      <p:sp>
        <p:nvSpPr>
          <p:cNvPr id="9" name="文本框 8"/>
          <p:cNvSpPr txBox="1"/>
          <p:nvPr/>
        </p:nvSpPr>
        <p:spPr>
          <a:xfrm>
            <a:off x="679508" y="4169328"/>
            <a:ext cx="7164198" cy="369332"/>
          </a:xfrm>
          <a:prstGeom prst="rect">
            <a:avLst/>
          </a:prstGeom>
          <a:noFill/>
        </p:spPr>
        <p:txBody>
          <a:bodyPr wrap="square" rtlCol="0">
            <a:spAutoFit/>
          </a:bodyPr>
          <a:lstStyle/>
          <a:p>
            <a:r>
              <a:rPr lang="zh-CN" altLang="en-US" dirty="0"/>
              <a:t>解决最后一公里的用户需求，以及开车堵，打车贵，走路远等痛点</a:t>
            </a:r>
          </a:p>
        </p:txBody>
      </p:sp>
      <p:sp>
        <p:nvSpPr>
          <p:cNvPr id="10" name="标题 1"/>
          <p:cNvSpPr txBox="1">
            <a:spLocks/>
          </p:cNvSpPr>
          <p:nvPr/>
        </p:nvSpPr>
        <p:spPr>
          <a:xfrm>
            <a:off x="496347" y="5027801"/>
            <a:ext cx="10326149" cy="553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en-US" altLang="zh-CN" dirty="0"/>
              <a:t>slogan</a:t>
            </a:r>
            <a:r>
              <a:rPr lang="zh-CN" altLang="en-US" dirty="0"/>
              <a:t>对比</a:t>
            </a:r>
          </a:p>
        </p:txBody>
      </p:sp>
      <p:sp>
        <p:nvSpPr>
          <p:cNvPr id="12" name="矩形 11"/>
          <p:cNvSpPr/>
          <p:nvPr/>
        </p:nvSpPr>
        <p:spPr>
          <a:xfrm>
            <a:off x="750918" y="5878480"/>
            <a:ext cx="2319866" cy="400110"/>
          </a:xfrm>
          <a:prstGeom prst="rect">
            <a:avLst/>
          </a:prstGeom>
        </p:spPr>
        <p:txBody>
          <a:bodyPr wrap="none">
            <a:spAutoFit/>
          </a:bodyPr>
          <a:lstStyle/>
          <a:p>
            <a:r>
              <a:rPr lang="en-US" altLang="zh-CN" dirty="0" err="1">
                <a:latin typeface="Open Sans" panose="020B0606030504020204" pitchFamily="34" charset="0"/>
              </a:rPr>
              <a:t>ofo</a:t>
            </a:r>
            <a:r>
              <a:rPr lang="en-US" altLang="zh-CN" dirty="0">
                <a:latin typeface="Open Sans" panose="020B0606030504020204" pitchFamily="34" charset="0"/>
              </a:rPr>
              <a:t> </a:t>
            </a:r>
            <a:r>
              <a:rPr lang="zh-CN" altLang="en-US" sz="2000" dirty="0">
                <a:latin typeface="Open Sans" panose="020B0606030504020204" pitchFamily="34" charset="0"/>
              </a:rPr>
              <a:t>随时随地</a:t>
            </a:r>
            <a:r>
              <a:rPr lang="zh-CN" altLang="en-US" dirty="0">
                <a:latin typeface="Open Sans" panose="020B0606030504020204" pitchFamily="34" charset="0"/>
              </a:rPr>
              <a:t>有车骑</a:t>
            </a:r>
            <a:endParaRPr lang="zh-CN" altLang="en-US" dirty="0"/>
          </a:p>
        </p:txBody>
      </p:sp>
      <p:sp>
        <p:nvSpPr>
          <p:cNvPr id="13" name="矩形 12"/>
          <p:cNvSpPr/>
          <p:nvPr/>
        </p:nvSpPr>
        <p:spPr>
          <a:xfrm>
            <a:off x="3740127" y="5886869"/>
            <a:ext cx="2313454" cy="400110"/>
          </a:xfrm>
          <a:prstGeom prst="rect">
            <a:avLst/>
          </a:prstGeom>
        </p:spPr>
        <p:txBody>
          <a:bodyPr wrap="none">
            <a:spAutoFit/>
          </a:bodyPr>
          <a:lstStyle/>
          <a:p>
            <a:r>
              <a:rPr lang="zh-CN" altLang="en-US" dirty="0">
                <a:latin typeface="Open Sans" panose="020B0606030504020204" pitchFamily="34" charset="0"/>
              </a:rPr>
              <a:t>摩拜单车，</a:t>
            </a:r>
            <a:r>
              <a:rPr lang="zh-CN" altLang="en-US" sz="2000" dirty="0">
                <a:latin typeface="Open Sans" panose="020B0606030504020204" pitchFamily="34" charset="0"/>
              </a:rPr>
              <a:t>触手</a:t>
            </a:r>
            <a:r>
              <a:rPr lang="zh-CN" altLang="en-US" dirty="0">
                <a:latin typeface="Open Sans" panose="020B0606030504020204" pitchFamily="34" charset="0"/>
              </a:rPr>
              <a:t>可骑</a:t>
            </a:r>
            <a:endParaRPr lang="zh-CN" altLang="en-US" dirty="0"/>
          </a:p>
        </p:txBody>
      </p:sp>
    </p:spTree>
    <p:extLst>
      <p:ext uri="{BB962C8B-B14F-4D97-AF65-F5344CB8AC3E}">
        <p14:creationId xmlns:p14="http://schemas.microsoft.com/office/powerpoint/2010/main" val="24997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09600" y="261255"/>
            <a:ext cx="7586444" cy="938372"/>
          </a:xfrm>
        </p:spPr>
        <p:txBody>
          <a:bodyPr>
            <a:normAutofit/>
          </a:bodyPr>
          <a:lstStyle/>
          <a:p>
            <a:r>
              <a:rPr lang="en-US" altLang="zh-CN" sz="3100" dirty="0"/>
              <a:t>SWOT</a:t>
            </a:r>
            <a:r>
              <a:rPr lang="zh-CN" altLang="en-US" sz="3100" dirty="0"/>
              <a:t>分析</a:t>
            </a:r>
            <a:r>
              <a:rPr lang="en-US" altLang="zh-CN" sz="3100" dirty="0"/>
              <a:t>OFO</a:t>
            </a:r>
            <a:endParaRPr lang="zh-CN" altLang="en-US" sz="3100" dirty="0"/>
          </a:p>
        </p:txBody>
      </p:sp>
      <p:sp>
        <p:nvSpPr>
          <p:cNvPr id="4" name="文本框 3"/>
          <p:cNvSpPr txBox="1"/>
          <p:nvPr/>
        </p:nvSpPr>
        <p:spPr>
          <a:xfrm>
            <a:off x="788565" y="1434517"/>
            <a:ext cx="10763075" cy="1159035"/>
          </a:xfrm>
          <a:prstGeom prst="rect">
            <a:avLst/>
          </a:prstGeom>
          <a:noFill/>
        </p:spPr>
        <p:txBody>
          <a:bodyPr wrap="square" rtlCol="0">
            <a:spAutoFit/>
          </a:bodyPr>
          <a:lstStyle/>
          <a:p>
            <a:pPr>
              <a:lnSpc>
                <a:spcPct val="150000"/>
              </a:lnSpc>
            </a:pPr>
            <a:r>
              <a:rPr lang="zh-CN" altLang="en-US" sz="2000" b="1" dirty="0"/>
              <a:t>优势：</a:t>
            </a:r>
            <a:r>
              <a:rPr lang="en-US" altLang="zh-CN" sz="1400" dirty="0" err="1"/>
              <a:t>ofo</a:t>
            </a:r>
            <a:r>
              <a:rPr lang="zh-CN" altLang="en-US" sz="1400" dirty="0"/>
              <a:t>到目前为止共融资</a:t>
            </a:r>
            <a:r>
              <a:rPr lang="en-US" altLang="zh-CN" sz="1400" dirty="0"/>
              <a:t>6</a:t>
            </a:r>
            <a:r>
              <a:rPr lang="zh-CN" altLang="en-US" sz="1400" dirty="0"/>
              <a:t>轮，投资方包括沙江创投、真格基金、经纬中国等这些老牌，以及唯猎、东方弘道新锐，最重要的是获得了滴滴的战略投资，其两者本质上都是做平台模式，气质相投；而不要忘记的是相对于的摩拜的“产品</a:t>
            </a:r>
            <a:r>
              <a:rPr lang="en-US" altLang="zh-CN" sz="1400" dirty="0"/>
              <a:t>+</a:t>
            </a:r>
            <a:r>
              <a:rPr lang="zh-CN" altLang="en-US" sz="1400" dirty="0"/>
              <a:t>技术”模式，很大程度上，</a:t>
            </a:r>
            <a:r>
              <a:rPr lang="en-US" altLang="zh-CN" sz="1400" dirty="0" err="1"/>
              <a:t>ofo</a:t>
            </a:r>
            <a:r>
              <a:rPr lang="zh-CN" altLang="en-US" sz="1400" dirty="0"/>
              <a:t>是占据了成本价格的优势。</a:t>
            </a:r>
          </a:p>
        </p:txBody>
      </p:sp>
      <p:sp>
        <p:nvSpPr>
          <p:cNvPr id="5" name="文本框 4"/>
          <p:cNvSpPr txBox="1"/>
          <p:nvPr/>
        </p:nvSpPr>
        <p:spPr>
          <a:xfrm>
            <a:off x="788564" y="2735350"/>
            <a:ext cx="10763075" cy="1159035"/>
          </a:xfrm>
          <a:prstGeom prst="rect">
            <a:avLst/>
          </a:prstGeom>
          <a:noFill/>
        </p:spPr>
        <p:txBody>
          <a:bodyPr wrap="square" rtlCol="0">
            <a:spAutoFit/>
          </a:bodyPr>
          <a:lstStyle/>
          <a:p>
            <a:pPr>
              <a:lnSpc>
                <a:spcPct val="150000"/>
              </a:lnSpc>
            </a:pPr>
            <a:r>
              <a:rPr lang="zh-CN" altLang="en-US" sz="2000" dirty="0"/>
              <a:t>劣势：</a:t>
            </a:r>
            <a:r>
              <a:rPr lang="zh-CN" altLang="en-US" sz="1400" dirty="0"/>
              <a:t>相比较于摩拜的二维码解锁，</a:t>
            </a:r>
            <a:r>
              <a:rPr lang="en-US" altLang="zh-CN" sz="1400" dirty="0" err="1"/>
              <a:t>ofo</a:t>
            </a:r>
            <a:r>
              <a:rPr lang="zh-CN" altLang="en-US" sz="1400" dirty="0"/>
              <a:t>的机械密码锁显得传统，在依靠互联网模式下的新产品，高科技的技术呼之欲出之时，传统的机械密码锁显得不够人性化；且传统机械密码锁显得不够安全，现在的密码锁有漏洞，文化程度低的人可以随意捡漏撬锁，在一定程度上回减少订单，影响估值。</a:t>
            </a:r>
          </a:p>
        </p:txBody>
      </p:sp>
      <p:sp>
        <p:nvSpPr>
          <p:cNvPr id="6" name="文本框 5"/>
          <p:cNvSpPr txBox="1"/>
          <p:nvPr/>
        </p:nvSpPr>
        <p:spPr>
          <a:xfrm>
            <a:off x="796954" y="4093827"/>
            <a:ext cx="10595295" cy="1261884"/>
          </a:xfrm>
          <a:prstGeom prst="rect">
            <a:avLst/>
          </a:prstGeom>
          <a:noFill/>
        </p:spPr>
        <p:txBody>
          <a:bodyPr wrap="square" rtlCol="0">
            <a:spAutoFit/>
          </a:bodyPr>
          <a:lstStyle/>
          <a:p>
            <a:r>
              <a:rPr lang="zh-CN" altLang="en-US" sz="2000" b="1" dirty="0"/>
              <a:t>机会</a:t>
            </a:r>
            <a:r>
              <a:rPr lang="zh-CN" altLang="en-US" sz="2000" dirty="0"/>
              <a:t>：</a:t>
            </a:r>
            <a:r>
              <a:rPr lang="zh-CN" altLang="en-US" sz="1400" dirty="0"/>
              <a:t>共享单车经济在</a:t>
            </a:r>
            <a:r>
              <a:rPr lang="en-US" altLang="zh-CN" sz="1400" dirty="0"/>
              <a:t>2016</a:t>
            </a:r>
            <a:r>
              <a:rPr lang="zh-CN" altLang="en-US" sz="1400" dirty="0"/>
              <a:t>下半年大爆发，成了日常生活用户出行不可缺少的交通工具和资本追逐的对象，这对在这个领域里的共享单车企业来说都是个机会，特别是</a:t>
            </a:r>
            <a:r>
              <a:rPr lang="en-US" altLang="zh-CN" sz="1400" dirty="0" err="1"/>
              <a:t>ofo</a:t>
            </a:r>
            <a:r>
              <a:rPr lang="zh-CN" altLang="en-US" sz="1400" dirty="0"/>
              <a:t>这样的先驱者。现在摆在</a:t>
            </a:r>
            <a:r>
              <a:rPr lang="en-US" altLang="zh-CN" sz="1400" dirty="0" err="1"/>
              <a:t>ofo</a:t>
            </a:r>
            <a:r>
              <a:rPr lang="zh-CN" altLang="en-US" sz="1400" dirty="0"/>
              <a:t>的面前的机会很多，</a:t>
            </a:r>
            <a:r>
              <a:rPr lang="en-US" altLang="zh-CN" sz="1400" dirty="0" err="1"/>
              <a:t>ofo</a:t>
            </a:r>
            <a:r>
              <a:rPr lang="zh-CN" altLang="en-US" sz="1400" dirty="0"/>
              <a:t>的本身的是模式复制性非常高，每开一所学校就拿下一堆用户，如果能实现快速复制，占领全国应该是没有问题的。高速复制的速率同时可以保证订单量和用户量，对于创业公司来讲更容易融资。</a:t>
            </a:r>
            <a:r>
              <a:rPr lang="en-US" altLang="zh-CN" sz="1400" dirty="0" err="1"/>
              <a:t>ofo</a:t>
            </a:r>
            <a:r>
              <a:rPr lang="zh-CN" altLang="en-US" sz="1400" dirty="0"/>
              <a:t>如果可以吃透大学校园，拿到中国上千万的大学生用户，</a:t>
            </a:r>
            <a:r>
              <a:rPr lang="en-US" altLang="zh-CN" sz="1400" dirty="0" err="1"/>
              <a:t>ofo</a:t>
            </a:r>
            <a:r>
              <a:rPr lang="zh-CN" altLang="en-US" sz="1400" dirty="0"/>
              <a:t>本身将是中国最大的校园媒体，环保，更高效率，这对于</a:t>
            </a:r>
            <a:r>
              <a:rPr lang="en-US" altLang="zh-CN" sz="1400" dirty="0" err="1"/>
              <a:t>ofo</a:t>
            </a:r>
            <a:r>
              <a:rPr lang="zh-CN" altLang="en-US" sz="1400" dirty="0"/>
              <a:t>这样的健康出行方式，将是未来全世界都会提倡的出行方式。</a:t>
            </a:r>
          </a:p>
        </p:txBody>
      </p:sp>
      <p:sp>
        <p:nvSpPr>
          <p:cNvPr id="8" name="文本框 7"/>
          <p:cNvSpPr txBox="1"/>
          <p:nvPr/>
        </p:nvSpPr>
        <p:spPr>
          <a:xfrm>
            <a:off x="796954" y="5746459"/>
            <a:ext cx="10066789" cy="830997"/>
          </a:xfrm>
          <a:prstGeom prst="rect">
            <a:avLst/>
          </a:prstGeom>
          <a:noFill/>
        </p:spPr>
        <p:txBody>
          <a:bodyPr wrap="square" rtlCol="0">
            <a:spAutoFit/>
          </a:bodyPr>
          <a:lstStyle/>
          <a:p>
            <a:r>
              <a:rPr lang="zh-CN" altLang="en-US" sz="2000" b="1" dirty="0"/>
              <a:t>威胁：</a:t>
            </a:r>
            <a:r>
              <a:rPr lang="zh-CN" altLang="en-US" sz="1400" dirty="0"/>
              <a:t>共享单车并不是一门靠烧钱就能马上起量的生意，因为投放到市场的自行车是自己的资源，不像司机和乘客，只靠砸钱是夺不走的。所以在这样的环境下，共享单车市场这块大蛋糕势必会引来一波又一波的后来者，目前市场上，摩拜紧跟住</a:t>
            </a:r>
            <a:r>
              <a:rPr lang="en-US" altLang="zh-CN" sz="1400" dirty="0" err="1"/>
              <a:t>ofo</a:t>
            </a:r>
            <a:r>
              <a:rPr lang="zh-CN" altLang="en-US" sz="1400" dirty="0"/>
              <a:t>，而优拜和小鸣单车的加入则让这个市场多了一份玩味！</a:t>
            </a:r>
            <a:endParaRPr lang="zh-CN" altLang="en-US" sz="1400" b="1" dirty="0"/>
          </a:p>
        </p:txBody>
      </p:sp>
    </p:spTree>
    <p:extLst>
      <p:ext uri="{BB962C8B-B14F-4D97-AF65-F5344CB8AC3E}">
        <p14:creationId xmlns:p14="http://schemas.microsoft.com/office/powerpoint/2010/main" val="19232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09600" y="261255"/>
            <a:ext cx="7586444" cy="938372"/>
          </a:xfrm>
        </p:spPr>
        <p:txBody>
          <a:bodyPr>
            <a:normAutofit/>
          </a:bodyPr>
          <a:lstStyle/>
          <a:p>
            <a:r>
              <a:rPr lang="en-US" altLang="zh-CN" sz="3100" dirty="0"/>
              <a:t>SWOT</a:t>
            </a:r>
            <a:r>
              <a:rPr lang="zh-CN" altLang="en-US" sz="3100" dirty="0"/>
              <a:t>分析摩拜单车</a:t>
            </a:r>
          </a:p>
        </p:txBody>
      </p:sp>
      <p:sp>
        <p:nvSpPr>
          <p:cNvPr id="4" name="文本框 3"/>
          <p:cNvSpPr txBox="1"/>
          <p:nvPr/>
        </p:nvSpPr>
        <p:spPr>
          <a:xfrm>
            <a:off x="788565" y="1434517"/>
            <a:ext cx="10763075" cy="830997"/>
          </a:xfrm>
          <a:prstGeom prst="rect">
            <a:avLst/>
          </a:prstGeom>
          <a:noFill/>
        </p:spPr>
        <p:txBody>
          <a:bodyPr wrap="square" rtlCol="0">
            <a:spAutoFit/>
          </a:bodyPr>
          <a:lstStyle/>
          <a:p>
            <a:r>
              <a:rPr lang="zh-CN" altLang="en-US" sz="2000" b="1" dirty="0"/>
              <a:t>优势：</a:t>
            </a:r>
            <a:r>
              <a:rPr lang="zh-CN" altLang="en-US" sz="1400" dirty="0"/>
              <a:t>摩拜走的是“产品</a:t>
            </a:r>
            <a:r>
              <a:rPr lang="en-US" altLang="zh-CN" sz="1400" dirty="0"/>
              <a:t>+</a:t>
            </a:r>
            <a:r>
              <a:rPr lang="zh-CN" altLang="en-US" sz="1400" dirty="0"/>
              <a:t>技术”模式，自行研发、设计并生产产品，比较符合年轻人个性化的追求的，以及使用的二维码扫描解锁方便快捷，且不易被破锁，满足用户的需求且一定程度保护了自行车。相对于的</a:t>
            </a:r>
            <a:r>
              <a:rPr lang="en-US" altLang="zh-CN" sz="1400" dirty="0" err="1"/>
              <a:t>ofo</a:t>
            </a:r>
            <a:r>
              <a:rPr lang="zh-CN" altLang="en-US" sz="1400" dirty="0"/>
              <a:t>的投资方豪华阵容，摩拜的投资方也堪称强大，包括红杉、创新工厂等著名投资机构，最重要的是腾讯的战略投资，这在大数据方面和流量导入都有一定优势。</a:t>
            </a:r>
          </a:p>
        </p:txBody>
      </p:sp>
      <p:sp>
        <p:nvSpPr>
          <p:cNvPr id="5" name="文本框 4"/>
          <p:cNvSpPr txBox="1"/>
          <p:nvPr/>
        </p:nvSpPr>
        <p:spPr>
          <a:xfrm>
            <a:off x="788564" y="2651460"/>
            <a:ext cx="10763075" cy="1159035"/>
          </a:xfrm>
          <a:prstGeom prst="rect">
            <a:avLst/>
          </a:prstGeom>
          <a:noFill/>
        </p:spPr>
        <p:txBody>
          <a:bodyPr wrap="square" rtlCol="0">
            <a:spAutoFit/>
          </a:bodyPr>
          <a:lstStyle/>
          <a:p>
            <a:pPr>
              <a:lnSpc>
                <a:spcPct val="150000"/>
              </a:lnSpc>
            </a:pPr>
            <a:r>
              <a:rPr lang="zh-CN" altLang="en-US" sz="2000" dirty="0"/>
              <a:t>劣势：</a:t>
            </a:r>
            <a:r>
              <a:rPr lang="zh-CN" altLang="en-US" sz="1400" dirty="0"/>
              <a:t>要骑摩拜，先交够</a:t>
            </a:r>
            <a:r>
              <a:rPr lang="en-US" altLang="zh-CN" sz="1400" dirty="0"/>
              <a:t>299</a:t>
            </a:r>
            <a:r>
              <a:rPr lang="zh-CN" altLang="en-US" sz="1400" dirty="0"/>
              <a:t>元押金，你才能骑，押金相对于</a:t>
            </a:r>
            <a:r>
              <a:rPr lang="en-US" altLang="zh-CN" sz="1400" dirty="0" err="1"/>
              <a:t>ofo</a:t>
            </a:r>
            <a:r>
              <a:rPr lang="zh-CN" altLang="en-US" sz="1400" dirty="0"/>
              <a:t>的</a:t>
            </a:r>
            <a:r>
              <a:rPr lang="en-US" altLang="zh-CN" sz="1400" dirty="0"/>
              <a:t>99</a:t>
            </a:r>
            <a:r>
              <a:rPr lang="zh-CN" altLang="en-US" sz="1400" dirty="0"/>
              <a:t>元，着实贵了许多，而且几乎一直要被套的感觉；</a:t>
            </a:r>
            <a:r>
              <a:rPr lang="en-US" altLang="zh-CN" sz="1400" dirty="0"/>
              <a:t>1</a:t>
            </a:r>
            <a:r>
              <a:rPr lang="zh-CN" altLang="en-US" sz="1400" dirty="0"/>
              <a:t>元半小时，价格不比坐公交车还便宜啊；且摩拜自己设计研发的产品，车身特重，骑车感不好，因为考虑到破损成本，设计成了无链条、实心胎，但相比传统自行车的骑感，重了不少，很费力，因为涉及到用户体验问题，所以这些问题都是致命的，如果不加以改善则会另用户流失。</a:t>
            </a:r>
          </a:p>
        </p:txBody>
      </p:sp>
      <p:sp>
        <p:nvSpPr>
          <p:cNvPr id="6" name="文本框 5"/>
          <p:cNvSpPr txBox="1"/>
          <p:nvPr/>
        </p:nvSpPr>
        <p:spPr>
          <a:xfrm>
            <a:off x="796954" y="4311941"/>
            <a:ext cx="10595295" cy="892552"/>
          </a:xfrm>
          <a:prstGeom prst="rect">
            <a:avLst/>
          </a:prstGeom>
          <a:noFill/>
        </p:spPr>
        <p:txBody>
          <a:bodyPr wrap="square" rtlCol="0">
            <a:spAutoFit/>
          </a:bodyPr>
          <a:lstStyle/>
          <a:p>
            <a:r>
              <a:rPr lang="zh-CN" altLang="en-US" sz="2000" b="1" dirty="0"/>
              <a:t>机会</a:t>
            </a:r>
            <a:r>
              <a:rPr lang="zh-CN" altLang="en-US" sz="2000" dirty="0"/>
              <a:t>：</a:t>
            </a:r>
            <a:r>
              <a:rPr lang="zh-CN" altLang="en-US" sz="1400" dirty="0"/>
              <a:t>摩拜单车从诞生至今，受到了一线城市年轻用户的喜爱，产品顺应移动互联网时代发展，用户接受度高，在利用资本基础上可以快速占领市场，经过几轮的资本融资，摩拜在市场营销方面加上充足的资本，可以做得比同行好，在这个自媒体传播时代让摩拜的推广速度无限加快</a:t>
            </a:r>
            <a:r>
              <a:rPr lang="zh-CN" altLang="en-US" dirty="0"/>
              <a:t>。</a:t>
            </a:r>
            <a:endParaRPr lang="zh-CN" altLang="en-US" sz="1400" dirty="0"/>
          </a:p>
        </p:txBody>
      </p:sp>
      <p:sp>
        <p:nvSpPr>
          <p:cNvPr id="8" name="文本框 7"/>
          <p:cNvSpPr txBox="1"/>
          <p:nvPr/>
        </p:nvSpPr>
        <p:spPr>
          <a:xfrm>
            <a:off x="788565" y="5696125"/>
            <a:ext cx="10075178" cy="615553"/>
          </a:xfrm>
          <a:prstGeom prst="rect">
            <a:avLst/>
          </a:prstGeom>
          <a:noFill/>
        </p:spPr>
        <p:txBody>
          <a:bodyPr wrap="square" rtlCol="0">
            <a:spAutoFit/>
          </a:bodyPr>
          <a:lstStyle/>
          <a:p>
            <a:r>
              <a:rPr lang="zh-CN" altLang="en-US" sz="2000" b="1" dirty="0"/>
              <a:t>威胁：</a:t>
            </a:r>
            <a:r>
              <a:rPr lang="zh-CN" altLang="en-US" sz="1400" dirty="0"/>
              <a:t>一个新兴的市场，必须时刻准备着后来者的穷追猛打，摩拜前有</a:t>
            </a:r>
            <a:r>
              <a:rPr lang="en-US" altLang="zh-CN" sz="1400" dirty="0" err="1"/>
              <a:t>ofo</a:t>
            </a:r>
            <a:r>
              <a:rPr lang="zh-CN" altLang="en-US" sz="1400" dirty="0"/>
              <a:t>需要追赶、后有优拜、小鸣等的追赶，摩拜必须继续完善产品体验和融更多的钱保持持续的生命力在共享市场上分得一份羹。</a:t>
            </a:r>
            <a:endParaRPr lang="zh-CN" altLang="en-US" sz="1400" b="1" dirty="0"/>
          </a:p>
        </p:txBody>
      </p:sp>
    </p:spTree>
    <p:extLst>
      <p:ext uri="{BB962C8B-B14F-4D97-AF65-F5344CB8AC3E}">
        <p14:creationId xmlns:p14="http://schemas.microsoft.com/office/powerpoint/2010/main" val="183211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62303"/>
            <a:ext cx="9601200" cy="828934"/>
          </a:xfrm>
        </p:spPr>
        <p:txBody>
          <a:bodyPr/>
          <a:lstStyle/>
          <a:p>
            <a:pPr algn="ctr"/>
            <a:r>
              <a:rPr lang="zh-CN" altLang="en-US" dirty="0"/>
              <a:t>竞品信息</a:t>
            </a:r>
          </a:p>
        </p:txBody>
      </p:sp>
      <p:pic>
        <p:nvPicPr>
          <p:cNvPr id="3" name="图片 2"/>
          <p:cNvPicPr>
            <a:picLocks noChangeAspect="1"/>
          </p:cNvPicPr>
          <p:nvPr/>
        </p:nvPicPr>
        <p:blipFill>
          <a:blip r:embed="rId2"/>
          <a:stretch>
            <a:fillRect/>
          </a:stretch>
        </p:blipFill>
        <p:spPr>
          <a:xfrm>
            <a:off x="256325" y="3014384"/>
            <a:ext cx="5780952" cy="3142857"/>
          </a:xfrm>
          <a:prstGeom prst="rect">
            <a:avLst/>
          </a:prstGeom>
        </p:spPr>
      </p:pic>
      <p:sp>
        <p:nvSpPr>
          <p:cNvPr id="4" name="矩形 3"/>
          <p:cNvSpPr/>
          <p:nvPr/>
        </p:nvSpPr>
        <p:spPr>
          <a:xfrm>
            <a:off x="5975614" y="3244334"/>
            <a:ext cx="240772" cy="369332"/>
          </a:xfrm>
          <a:prstGeom prst="rect">
            <a:avLst/>
          </a:prstGeom>
        </p:spPr>
        <p:txBody>
          <a:bodyPr wrap="none">
            <a:spAutoFit/>
          </a:bodyPr>
          <a:lstStyle/>
          <a:p>
            <a:r>
              <a:rPr lang="zh-CN" altLang="en-US" dirty="0"/>
              <a:t> </a:t>
            </a:r>
          </a:p>
        </p:txBody>
      </p:sp>
      <p:pic>
        <p:nvPicPr>
          <p:cNvPr id="5" name="图片 4"/>
          <p:cNvPicPr>
            <a:picLocks noChangeAspect="1"/>
          </p:cNvPicPr>
          <p:nvPr/>
        </p:nvPicPr>
        <p:blipFill>
          <a:blip r:embed="rId3"/>
          <a:stretch>
            <a:fillRect/>
          </a:stretch>
        </p:blipFill>
        <p:spPr>
          <a:xfrm>
            <a:off x="6277843" y="3022773"/>
            <a:ext cx="5733333" cy="3142857"/>
          </a:xfrm>
          <a:prstGeom prst="rect">
            <a:avLst/>
          </a:prstGeom>
        </p:spPr>
      </p:pic>
      <p:sp>
        <p:nvSpPr>
          <p:cNvPr id="6" name="文本框 5"/>
          <p:cNvSpPr txBox="1"/>
          <p:nvPr/>
        </p:nvSpPr>
        <p:spPr>
          <a:xfrm>
            <a:off x="398938" y="1837189"/>
            <a:ext cx="11521818" cy="646331"/>
          </a:xfrm>
          <a:prstGeom prst="rect">
            <a:avLst/>
          </a:prstGeom>
          <a:noFill/>
        </p:spPr>
        <p:txBody>
          <a:bodyPr wrap="square" rtlCol="0">
            <a:spAutoFit/>
          </a:bodyPr>
          <a:lstStyle/>
          <a:p>
            <a:r>
              <a:rPr lang="zh-CN" altLang="en-US" dirty="0"/>
              <a:t>在</a:t>
            </a:r>
            <a:r>
              <a:rPr lang="en-US" altLang="zh-CN" dirty="0"/>
              <a:t>10</a:t>
            </a:r>
            <a:r>
              <a:rPr lang="zh-CN" altLang="en-US" dirty="0"/>
              <a:t>月</a:t>
            </a:r>
            <a:r>
              <a:rPr lang="en-US" altLang="zh-CN" dirty="0"/>
              <a:t>10</a:t>
            </a:r>
            <a:r>
              <a:rPr lang="zh-CN" altLang="en-US" dirty="0"/>
              <a:t>日</a:t>
            </a:r>
            <a:r>
              <a:rPr lang="en-US" altLang="zh-CN" dirty="0" err="1"/>
              <a:t>ofo</a:t>
            </a:r>
            <a:r>
              <a:rPr lang="zh-CN" altLang="en-US" dirty="0"/>
              <a:t>宣布获得</a:t>
            </a:r>
            <a:r>
              <a:rPr lang="en-US" altLang="zh-CN" dirty="0"/>
              <a:t>C2</a:t>
            </a:r>
            <a:r>
              <a:rPr lang="zh-CN" altLang="en-US" dirty="0"/>
              <a:t>轮</a:t>
            </a:r>
            <a:r>
              <a:rPr lang="en-US" altLang="zh-CN" dirty="0"/>
              <a:t>1.3</a:t>
            </a:r>
            <a:r>
              <a:rPr lang="zh-CN" altLang="en-US" dirty="0"/>
              <a:t>亿美元的融资，不到</a:t>
            </a:r>
            <a:r>
              <a:rPr lang="en-US" altLang="zh-CN" dirty="0"/>
              <a:t>3</a:t>
            </a:r>
            <a:r>
              <a:rPr lang="zh-CN" altLang="en-US" dirty="0"/>
              <a:t>天，摩拜在</a:t>
            </a:r>
            <a:r>
              <a:rPr lang="en-US" altLang="zh-CN" dirty="0"/>
              <a:t>10</a:t>
            </a:r>
            <a:r>
              <a:rPr lang="zh-CN" altLang="en-US" dirty="0"/>
              <a:t>月</a:t>
            </a:r>
            <a:r>
              <a:rPr lang="en-US" altLang="zh-CN" dirty="0"/>
              <a:t>13</a:t>
            </a:r>
            <a:r>
              <a:rPr lang="zh-CN" altLang="en-US" dirty="0"/>
              <a:t>日就宣布获得红杉资本、腾讯等近亿元的投资，，共享单车的融资大战你来我往，近</a:t>
            </a:r>
            <a:r>
              <a:rPr lang="en-US" altLang="zh-CN" dirty="0"/>
              <a:t>20</a:t>
            </a:r>
            <a:r>
              <a:rPr lang="zh-CN" altLang="en-US" dirty="0"/>
              <a:t>个投资方、</a:t>
            </a:r>
            <a:r>
              <a:rPr lang="en-US" altLang="zh-CN" dirty="0"/>
              <a:t>1</a:t>
            </a:r>
            <a:r>
              <a:rPr lang="zh-CN" altLang="en-US" dirty="0"/>
              <a:t>年超</a:t>
            </a:r>
            <a:r>
              <a:rPr lang="en-US" altLang="zh-CN" dirty="0"/>
              <a:t>10</a:t>
            </a:r>
            <a:r>
              <a:rPr lang="zh-CN" altLang="en-US" dirty="0"/>
              <a:t>轮轮融资，投资人和创业者疯狂飙“共享单车”</a:t>
            </a:r>
          </a:p>
        </p:txBody>
      </p:sp>
    </p:spTree>
    <p:extLst>
      <p:ext uri="{BB962C8B-B14F-4D97-AF65-F5344CB8AC3E}">
        <p14:creationId xmlns:p14="http://schemas.microsoft.com/office/powerpoint/2010/main" val="18937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884340" y="385892"/>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运营策略分析</a:t>
            </a:r>
          </a:p>
        </p:txBody>
      </p:sp>
      <p:sp>
        <p:nvSpPr>
          <p:cNvPr id="5" name="矩形 4"/>
          <p:cNvSpPr/>
          <p:nvPr/>
        </p:nvSpPr>
        <p:spPr>
          <a:xfrm>
            <a:off x="884340" y="1115737"/>
            <a:ext cx="7382312" cy="646331"/>
          </a:xfrm>
          <a:prstGeom prst="rect">
            <a:avLst/>
          </a:prstGeom>
        </p:spPr>
        <p:txBody>
          <a:bodyPr wrap="square">
            <a:spAutoFit/>
          </a:bodyPr>
          <a:lstStyle/>
          <a:p>
            <a:r>
              <a:rPr lang="zh-CN" altLang="en-US" dirty="0">
                <a:latin typeface="Open Sans" panose="020B0606030504020204" pitchFamily="34" charset="0"/>
              </a:rPr>
              <a:t>从整体的宣传营销策略层面来看，</a:t>
            </a:r>
            <a:r>
              <a:rPr lang="en-US" altLang="zh-CN" dirty="0" err="1">
                <a:latin typeface="Open Sans" panose="020B0606030504020204" pitchFamily="34" charset="0"/>
              </a:rPr>
              <a:t>ofo</a:t>
            </a:r>
            <a:r>
              <a:rPr lang="zh-CN" altLang="en-US" dirty="0">
                <a:latin typeface="Open Sans" panose="020B0606030504020204" pitchFamily="34" charset="0"/>
              </a:rPr>
              <a:t>在宣传力度、营销执行方面略输于摩拜单车。</a:t>
            </a:r>
            <a:endParaRPr lang="zh-CN" altLang="en-US" dirty="0"/>
          </a:p>
        </p:txBody>
      </p:sp>
      <p:sp>
        <p:nvSpPr>
          <p:cNvPr id="6" name="标题 1"/>
          <p:cNvSpPr txBox="1">
            <a:spLocks/>
          </p:cNvSpPr>
          <p:nvPr/>
        </p:nvSpPr>
        <p:spPr>
          <a:xfrm>
            <a:off x="884340" y="2107033"/>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社交媒体</a:t>
            </a:r>
          </a:p>
        </p:txBody>
      </p:sp>
      <p:sp>
        <p:nvSpPr>
          <p:cNvPr id="7" name="文本框 6"/>
          <p:cNvSpPr txBox="1"/>
          <p:nvPr/>
        </p:nvSpPr>
        <p:spPr>
          <a:xfrm>
            <a:off x="884340" y="2759977"/>
            <a:ext cx="9685788" cy="646331"/>
          </a:xfrm>
          <a:prstGeom prst="rect">
            <a:avLst/>
          </a:prstGeom>
          <a:noFill/>
        </p:spPr>
        <p:txBody>
          <a:bodyPr wrap="square" rtlCol="0">
            <a:spAutoFit/>
          </a:bodyPr>
          <a:lstStyle/>
          <a:p>
            <a:r>
              <a:rPr lang="zh-CN" altLang="en-US" dirty="0"/>
              <a:t>摩拜单车和</a:t>
            </a:r>
            <a:r>
              <a:rPr lang="en-US" altLang="zh-CN" dirty="0" err="1"/>
              <a:t>ofo</a:t>
            </a:r>
            <a:r>
              <a:rPr lang="zh-CN" altLang="en-US" dirty="0"/>
              <a:t>的共性就是非常注重社交媒体的运营，膜拜单车有</a:t>
            </a:r>
            <a:r>
              <a:rPr lang="en-US" altLang="zh-CN" dirty="0"/>
              <a:t>5</a:t>
            </a:r>
            <a:r>
              <a:rPr lang="zh-CN" altLang="en-US" dirty="0"/>
              <a:t>个公众号和</a:t>
            </a:r>
            <a:r>
              <a:rPr lang="en-US" altLang="zh-CN" dirty="0"/>
              <a:t>3</a:t>
            </a:r>
            <a:r>
              <a:rPr lang="zh-CN" altLang="en-US" dirty="0"/>
              <a:t>个微博账号，</a:t>
            </a:r>
            <a:r>
              <a:rPr lang="en-US" altLang="zh-CN" dirty="0" err="1"/>
              <a:t>ofo</a:t>
            </a:r>
            <a:r>
              <a:rPr lang="zh-CN" altLang="en-US" dirty="0"/>
              <a:t>有</a:t>
            </a:r>
            <a:r>
              <a:rPr lang="en-US" altLang="zh-CN" dirty="0"/>
              <a:t>3</a:t>
            </a:r>
            <a:r>
              <a:rPr lang="zh-CN" altLang="en-US" dirty="0"/>
              <a:t>个公众号、</a:t>
            </a:r>
            <a:r>
              <a:rPr lang="en-US" altLang="zh-CN" dirty="0"/>
              <a:t>2</a:t>
            </a:r>
            <a:r>
              <a:rPr lang="zh-CN" altLang="en-US" dirty="0"/>
              <a:t>个微博账号，两个品牌的社交媒体账号都能保持日常运营且效果不错。</a:t>
            </a:r>
          </a:p>
        </p:txBody>
      </p:sp>
      <p:sp>
        <p:nvSpPr>
          <p:cNvPr id="8" name="标题 1"/>
          <p:cNvSpPr txBox="1">
            <a:spLocks/>
          </p:cNvSpPr>
          <p:nvPr/>
        </p:nvSpPr>
        <p:spPr>
          <a:xfrm>
            <a:off x="884340" y="3635228"/>
            <a:ext cx="9601200" cy="583379"/>
          </a:xfrm>
          <a:prstGeom prst="rect">
            <a:avLst/>
          </a:prstGeom>
        </p:spPr>
        <p:txBody>
          <a:bodyPr/>
          <a:lstStyle>
            <a:lvl1pPr algn="l" defTabSz="914400" rtl="0" eaLnBrk="1" latinLnBrk="0" hangingPunct="1">
              <a:lnSpc>
                <a:spcPct val="90000"/>
              </a:lnSpc>
              <a:spcBef>
                <a:spcPct val="0"/>
              </a:spcBef>
              <a:buNone/>
              <a:defRPr lang="zh-CN" sz="3200" kern="1200">
                <a:solidFill>
                  <a:schemeClr val="accent1"/>
                </a:solidFill>
                <a:latin typeface="+mj-lt"/>
                <a:ea typeface="Microsoft YaHei UI" panose="020B0503020204020204" pitchFamily="34" charset="-122"/>
                <a:cs typeface="+mj-cs"/>
              </a:defRPr>
            </a:lvl1pPr>
          </a:lstStyle>
          <a:p>
            <a:r>
              <a:rPr lang="zh-CN" altLang="en-US" dirty="0"/>
              <a:t>世界无车日活动</a:t>
            </a:r>
          </a:p>
        </p:txBody>
      </p:sp>
      <p:sp>
        <p:nvSpPr>
          <p:cNvPr id="9" name="文本框 8"/>
          <p:cNvSpPr txBox="1"/>
          <p:nvPr/>
        </p:nvSpPr>
        <p:spPr>
          <a:xfrm>
            <a:off x="981512" y="4395830"/>
            <a:ext cx="10637240" cy="2031325"/>
          </a:xfrm>
          <a:prstGeom prst="rect">
            <a:avLst/>
          </a:prstGeom>
          <a:noFill/>
        </p:spPr>
        <p:txBody>
          <a:bodyPr wrap="square" rtlCol="0">
            <a:spAutoFit/>
          </a:bodyPr>
          <a:lstStyle/>
          <a:p>
            <a:r>
              <a:rPr lang="en-US" altLang="zh-CN" dirty="0"/>
              <a:t>2016</a:t>
            </a:r>
            <a:r>
              <a:rPr lang="zh-CN" altLang="en-US" dirty="0"/>
              <a:t>年</a:t>
            </a:r>
            <a:r>
              <a:rPr lang="en-US" altLang="zh-CN" dirty="0"/>
              <a:t>9</a:t>
            </a:r>
            <a:r>
              <a:rPr lang="zh-CN" altLang="en-US" dirty="0"/>
              <a:t>月</a:t>
            </a:r>
            <a:r>
              <a:rPr lang="en-US" altLang="zh-CN" dirty="0"/>
              <a:t>22</a:t>
            </a:r>
            <a:r>
              <a:rPr lang="zh-CN" altLang="en-US" dirty="0"/>
              <a:t>日世界无车日，摩拜积极参与上海几个区发起的无车日活动，向参与无车日活动的市民免费提供摩拜单车，带着大家骑行上海。并将首批</a:t>
            </a:r>
            <a:r>
              <a:rPr lang="en-US" altLang="zh-CN" dirty="0"/>
              <a:t>1000</a:t>
            </a:r>
            <a:r>
              <a:rPr lang="zh-CN" altLang="en-US" dirty="0"/>
              <a:t>辆摩拜单车投放到大学城及轨交</a:t>
            </a:r>
            <a:r>
              <a:rPr lang="en-US" altLang="zh-CN" dirty="0"/>
              <a:t>9</a:t>
            </a:r>
            <a:r>
              <a:rPr lang="zh-CN" altLang="en-US" dirty="0"/>
              <a:t>号线沿线商圈和小区。这个活动看似官方，但的确能让摩拜单车更好地落地上海。无车日当天，摩拜单车在北京和广州也做了相关的活动。</a:t>
            </a:r>
          </a:p>
          <a:p>
            <a:r>
              <a:rPr lang="zh-CN" altLang="en-US" dirty="0"/>
              <a:t>而</a:t>
            </a:r>
            <a:r>
              <a:rPr lang="en-US" altLang="zh-CN" dirty="0" err="1"/>
              <a:t>ofo</a:t>
            </a:r>
            <a:r>
              <a:rPr lang="zh-CN" altLang="en-US" dirty="0"/>
              <a:t>作为共享单车的先行者，其公益活动主要集中在校园，其中包括百人夜骑等活动。</a:t>
            </a:r>
          </a:p>
          <a:p>
            <a:r>
              <a:rPr lang="zh-CN" altLang="en-US" b="1" dirty="0"/>
              <a:t>公益活动是共享经济单车领域最容易让人熟知也是目标用户集中的宣传阵地，</a:t>
            </a:r>
            <a:r>
              <a:rPr lang="en-US" altLang="zh-CN" b="1" dirty="0" err="1"/>
              <a:t>ofo</a:t>
            </a:r>
            <a:r>
              <a:rPr lang="zh-CN" altLang="en-US" b="1" dirty="0"/>
              <a:t>和摩拜在接下里的营销活动当中当然不会错过这个线下活动的。</a:t>
            </a:r>
            <a:endParaRPr lang="zh-CN" altLang="en-US" dirty="0"/>
          </a:p>
        </p:txBody>
      </p:sp>
    </p:spTree>
    <p:extLst>
      <p:ext uri="{BB962C8B-B14F-4D97-AF65-F5344CB8AC3E}">
        <p14:creationId xmlns:p14="http://schemas.microsoft.com/office/powerpoint/2010/main" val="8150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67B64C2-E5B0-424C-A90A-CEF65ED404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刷成绿色的金属演示文稿（宽屏）</Template>
  <TotalTime>0</TotalTime>
  <Words>3534</Words>
  <Application>Microsoft Office PowerPoint</Application>
  <PresentationFormat>宽屏</PresentationFormat>
  <Paragraphs>131</Paragraphs>
  <Slides>27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Microsoft YaHei UI</vt:lpstr>
      <vt:lpstr>幼圆</vt:lpstr>
      <vt:lpstr>Arial</vt:lpstr>
      <vt:lpstr>Georgia</vt:lpstr>
      <vt:lpstr>Open Sans</vt:lpstr>
      <vt:lpstr>Brushed Metal 16x9</vt:lpstr>
      <vt:lpstr>摩拜单车、OFO竞品分析报告</vt:lpstr>
      <vt:lpstr>概述</vt:lpstr>
      <vt:lpstr>行业发展历程</vt:lpstr>
      <vt:lpstr>行业分布</vt:lpstr>
      <vt:lpstr>用户定位</vt:lpstr>
      <vt:lpstr>SWOT分析OFO</vt:lpstr>
      <vt:lpstr>SWOT分析摩拜单车</vt:lpstr>
      <vt:lpstr>竞品信息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2016-11-12T05:10:28Z</dcterms:created>
  <dcterms:modified xsi:type="dcterms:W3CDTF">2016-11-13T07:42:29Z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TC030309819991</vt:lpwstr>
  </property>
</Properties>
</file>